
<file path=[Content_Types].xml><?xml version="1.0" encoding="utf-8"?>
<Types xmlns="http://schemas.openxmlformats.org/package/2006/content-types">
  <Default Extension="gif" ContentType="image/gif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55"/>
  </p:notesMasterIdLst>
  <p:sldIdLst>
    <p:sldId id="256" r:id="rId5"/>
    <p:sldId id="292" r:id="rId6"/>
    <p:sldId id="293" r:id="rId7"/>
    <p:sldId id="281" r:id="rId8"/>
    <p:sldId id="300" r:id="rId9"/>
    <p:sldId id="289" r:id="rId10"/>
    <p:sldId id="290" r:id="rId11"/>
    <p:sldId id="303" r:id="rId12"/>
    <p:sldId id="341" r:id="rId13"/>
    <p:sldId id="306" r:id="rId14"/>
    <p:sldId id="305" r:id="rId15"/>
    <p:sldId id="340" r:id="rId16"/>
    <p:sldId id="334" r:id="rId17"/>
    <p:sldId id="325" r:id="rId18"/>
    <p:sldId id="326" r:id="rId19"/>
    <p:sldId id="327" r:id="rId20"/>
    <p:sldId id="328" r:id="rId21"/>
    <p:sldId id="329" r:id="rId22"/>
    <p:sldId id="333" r:id="rId23"/>
    <p:sldId id="330" r:id="rId24"/>
    <p:sldId id="331" r:id="rId25"/>
    <p:sldId id="332" r:id="rId26"/>
    <p:sldId id="335" r:id="rId27"/>
    <p:sldId id="339" r:id="rId28"/>
    <p:sldId id="337" r:id="rId29"/>
    <p:sldId id="338" r:id="rId30"/>
    <p:sldId id="347" r:id="rId31"/>
    <p:sldId id="350" r:id="rId32"/>
    <p:sldId id="348" r:id="rId33"/>
    <p:sldId id="351" r:id="rId34"/>
    <p:sldId id="349" r:id="rId35"/>
    <p:sldId id="307" r:id="rId36"/>
    <p:sldId id="299" r:id="rId37"/>
    <p:sldId id="308" r:id="rId38"/>
    <p:sldId id="310" r:id="rId39"/>
    <p:sldId id="344" r:id="rId40"/>
    <p:sldId id="342" r:id="rId41"/>
    <p:sldId id="345" r:id="rId42"/>
    <p:sldId id="343" r:id="rId43"/>
    <p:sldId id="346" r:id="rId44"/>
    <p:sldId id="309" r:id="rId45"/>
    <p:sldId id="314" r:id="rId46"/>
    <p:sldId id="285" r:id="rId47"/>
    <p:sldId id="311" r:id="rId48"/>
    <p:sldId id="312" r:id="rId49"/>
    <p:sldId id="313" r:id="rId50"/>
    <p:sldId id="288" r:id="rId51"/>
    <p:sldId id="286" r:id="rId52"/>
    <p:sldId id="259" r:id="rId53"/>
    <p:sldId id="287" r:id="rId5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and Introduction" id="{73FDD849-C47E-4517-B07A-5EEA8DCD8594}">
          <p14:sldIdLst>
            <p14:sldId id="256"/>
            <p14:sldId id="292"/>
          </p14:sldIdLst>
        </p14:section>
        <p14:section name="Presentation" id="{9C344E4A-8B9A-48B7-9A30-0AC436584270}">
          <p14:sldIdLst>
            <p14:sldId id="293"/>
            <p14:sldId id="281"/>
            <p14:sldId id="300"/>
            <p14:sldId id="289"/>
            <p14:sldId id="290"/>
            <p14:sldId id="303"/>
            <p14:sldId id="341"/>
            <p14:sldId id="306"/>
            <p14:sldId id="305"/>
            <p14:sldId id="340"/>
            <p14:sldId id="334"/>
            <p14:sldId id="325"/>
            <p14:sldId id="326"/>
            <p14:sldId id="327"/>
            <p14:sldId id="328"/>
            <p14:sldId id="329"/>
            <p14:sldId id="333"/>
            <p14:sldId id="330"/>
            <p14:sldId id="331"/>
            <p14:sldId id="332"/>
            <p14:sldId id="335"/>
            <p14:sldId id="339"/>
            <p14:sldId id="337"/>
            <p14:sldId id="338"/>
            <p14:sldId id="347"/>
            <p14:sldId id="350"/>
            <p14:sldId id="348"/>
            <p14:sldId id="351"/>
            <p14:sldId id="349"/>
            <p14:sldId id="307"/>
            <p14:sldId id="299"/>
            <p14:sldId id="308"/>
            <p14:sldId id="310"/>
            <p14:sldId id="344"/>
            <p14:sldId id="342"/>
            <p14:sldId id="345"/>
            <p14:sldId id="343"/>
            <p14:sldId id="346"/>
            <p14:sldId id="309"/>
            <p14:sldId id="314"/>
            <p14:sldId id="285"/>
            <p14:sldId id="311"/>
            <p14:sldId id="312"/>
            <p14:sldId id="313"/>
            <p14:sldId id="288"/>
            <p14:sldId id="286"/>
          </p14:sldIdLst>
        </p14:section>
        <p14:section name="Closing" id="{49CB15AC-FD56-4AAC-8B8A-68CF2CB85A39}">
          <p14:sldIdLst>
            <p14:sldId id="259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78" autoAdjust="0"/>
    <p:restoredTop sz="70280" autoAdjust="0"/>
  </p:normalViewPr>
  <p:slideViewPr>
    <p:cSldViewPr>
      <p:cViewPr varScale="1">
        <p:scale>
          <a:sx n="77" d="100"/>
          <a:sy n="77" d="100"/>
        </p:scale>
        <p:origin x="160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gif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CC04A-C335-487A-8178-6C90F0F29C95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05CAA-7DFD-4456-A943-C499583EE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485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164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091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390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7729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2364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07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582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1426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9764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816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Get-Random / find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018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0884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NATE – Flesh out this slide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58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and sometimes Get-Member does not return all methods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168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8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376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469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224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889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B05CAA-7DFD-4456-A943-C499583EE11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37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763B4AED-790C-4010-9C1A-F14EBD01C6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29650" y="0"/>
            <a:ext cx="3562350" cy="6858000"/>
          </a:xfrm>
          <a:prstGeom prst="rect">
            <a:avLst/>
          </a:prstGeom>
          <a:effectLst>
            <a:glow rad="1422400">
              <a:schemeClr val="accent5">
                <a:lumMod val="75000"/>
                <a:alpha val="40000"/>
              </a:schemeClr>
            </a:glow>
          </a:effectLst>
        </p:spPr>
      </p:pic>
      <p:sp>
        <p:nvSpPr>
          <p:cNvPr id="13" name="Rectangle 12"/>
          <p:cNvSpPr/>
          <p:nvPr userDrawn="1"/>
        </p:nvSpPr>
        <p:spPr>
          <a:xfrm>
            <a:off x="0" y="5156200"/>
            <a:ext cx="12192000" cy="1701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0618" y="692727"/>
            <a:ext cx="8954219" cy="1829931"/>
          </a:xfrm>
        </p:spPr>
        <p:txBody>
          <a:bodyPr anchor="b">
            <a:norm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92727"/>
            <a:ext cx="2124974" cy="3296930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0617" y="2650836"/>
            <a:ext cx="4416726" cy="2238432"/>
          </a:xfrm>
        </p:spPr>
        <p:txBody>
          <a:bodyPr anchor="t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tabLst/>
              <a:defRPr/>
            </a:lvl1pPr>
          </a:lstStyle>
          <a:p>
            <a:pPr lvl="0"/>
            <a:r>
              <a:rPr lang="en-US" dirty="0"/>
              <a:t>Presenter #1 Info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7573992" y="2650836"/>
            <a:ext cx="4390845" cy="2238432"/>
          </a:xfrm>
        </p:spPr>
        <p:txBody>
          <a:bodyPr anchor="t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tabLst/>
              <a:defRPr/>
            </a:lvl1pPr>
          </a:lstStyle>
          <a:p>
            <a:pPr lvl="0"/>
            <a:r>
              <a:rPr lang="en-US" dirty="0"/>
              <a:t>Presenter #2 Info</a:t>
            </a:r>
          </a:p>
          <a:p>
            <a:pPr lvl="0"/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8907911" y="8463005"/>
            <a:ext cx="12192000" cy="1737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E58B8F-8729-44E6-A242-BE1099FAE3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05390" y="5610135"/>
            <a:ext cx="1587859" cy="7939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EB5E34-9E50-467B-B0FA-8A4219521E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406"/>
          <a:stretch/>
        </p:blipFill>
        <p:spPr>
          <a:xfrm>
            <a:off x="3116782" y="5803956"/>
            <a:ext cx="1853258" cy="443588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03C5600B-C658-4EB2-B1A0-8597C04AD12E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2452" y="5683498"/>
            <a:ext cx="567203" cy="56720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742F717-E292-434B-B302-58E888DA689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193574" y="5709643"/>
            <a:ext cx="2061751" cy="57755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1981B13-2C4A-434E-BB6A-45E5F53554BA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7410593" y="5726953"/>
            <a:ext cx="1916152" cy="52374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57ECF24-EC9A-4708-A887-F930231B3B7D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9490319" y="5753368"/>
            <a:ext cx="2259229" cy="470918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28600"/>
            <a:ext cx="12192000" cy="914400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tx1">
              <a:alpha val="75000"/>
            </a:schemeClr>
          </a:solidFill>
        </p:spPr>
        <p:txBody>
          <a:bodyPr/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1pPr>
            <a:lvl2pPr marL="457200" indent="0">
              <a:buFontTx/>
              <a:buNone/>
              <a:defRPr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914400" indent="0">
              <a:buFontTx/>
              <a:buNone/>
              <a:defRPr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3pPr>
            <a:lvl4pPr marL="1371600" indent="0">
              <a:buFontTx/>
              <a:buNone/>
              <a:defRPr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4pPr>
            <a:lvl5pPr marL="1828800" indent="0">
              <a:buFontTx/>
              <a:buNone/>
              <a:defRPr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3960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4389119" cy="1600200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228600"/>
            <a:ext cx="6399212" cy="58292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057400"/>
            <a:ext cx="4389120" cy="40005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5698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3281" y="228599"/>
            <a:ext cx="4389119" cy="1600200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0712" y="228600"/>
            <a:ext cx="6399212" cy="58292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93280" y="2057399"/>
            <a:ext cx="4389120" cy="40005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54772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senter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 userDrawn="1"/>
        </p:nvSpPr>
        <p:spPr>
          <a:xfrm>
            <a:off x="0" y="228600"/>
            <a:ext cx="12192000" cy="914400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609600" y="1442345"/>
            <a:ext cx="5471014" cy="733425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609600" y="2675399"/>
            <a:ext cx="5471014" cy="733425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609600" y="3908453"/>
            <a:ext cx="5471014" cy="733425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609600" y="5141507"/>
            <a:ext cx="5471014" cy="733425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9" name="Rectangle 28"/>
          <p:cNvSpPr/>
          <p:nvPr userDrawn="1"/>
        </p:nvSpPr>
        <p:spPr>
          <a:xfrm>
            <a:off x="6080614" y="1443643"/>
            <a:ext cx="5501786" cy="733425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30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1612293"/>
            <a:ext cx="4872961" cy="375110"/>
          </a:xfrm>
        </p:spPr>
        <p:txBody>
          <a:bodyPr>
            <a:noAutofit/>
          </a:bodyPr>
          <a:lstStyle>
            <a:lvl1pPr marL="0" indent="0" algn="r">
              <a:defRPr sz="2400"/>
            </a:lvl1pPr>
          </a:lstStyle>
          <a:p>
            <a:pPr lvl="0"/>
            <a:r>
              <a:rPr lang="en-US" dirty="0"/>
              <a:t> Click to edit Master text styles</a:t>
            </a:r>
          </a:p>
        </p:txBody>
      </p:sp>
      <p:sp>
        <p:nvSpPr>
          <p:cNvPr id="31" name="Rectangle 30"/>
          <p:cNvSpPr/>
          <p:nvPr userDrawn="1"/>
        </p:nvSpPr>
        <p:spPr>
          <a:xfrm>
            <a:off x="6080614" y="2676696"/>
            <a:ext cx="5501786" cy="733425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32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62000" y="2845347"/>
            <a:ext cx="4872961" cy="375110"/>
          </a:xfrm>
        </p:spPr>
        <p:txBody>
          <a:bodyPr>
            <a:noAutofit/>
          </a:bodyPr>
          <a:lstStyle>
            <a:lvl1pPr marL="0" indent="0" algn="r">
              <a:defRPr sz="2400"/>
            </a:lvl1pPr>
          </a:lstStyle>
          <a:p>
            <a:pPr lvl="0"/>
            <a:r>
              <a:rPr lang="en-US" dirty="0"/>
              <a:t> Click to edit Master text styles</a:t>
            </a:r>
          </a:p>
        </p:txBody>
      </p:sp>
      <p:sp>
        <p:nvSpPr>
          <p:cNvPr id="33" name="Rectangle 32"/>
          <p:cNvSpPr/>
          <p:nvPr userDrawn="1"/>
        </p:nvSpPr>
        <p:spPr>
          <a:xfrm>
            <a:off x="6080614" y="3909751"/>
            <a:ext cx="5501786" cy="733425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34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762000" y="4078401"/>
            <a:ext cx="4872961" cy="375110"/>
          </a:xfrm>
        </p:spPr>
        <p:txBody>
          <a:bodyPr>
            <a:noAutofit/>
          </a:bodyPr>
          <a:lstStyle>
            <a:lvl1pPr marL="0" indent="0" algn="r">
              <a:defRPr sz="2400"/>
            </a:lvl1pPr>
          </a:lstStyle>
          <a:p>
            <a:pPr lvl="0"/>
            <a:r>
              <a:rPr lang="en-US" dirty="0"/>
              <a:t> Click to edit Master text styles</a:t>
            </a:r>
          </a:p>
        </p:txBody>
      </p:sp>
      <p:sp>
        <p:nvSpPr>
          <p:cNvPr id="35" name="Rectangle 34"/>
          <p:cNvSpPr/>
          <p:nvPr userDrawn="1"/>
        </p:nvSpPr>
        <p:spPr>
          <a:xfrm>
            <a:off x="6080614" y="5142805"/>
            <a:ext cx="5501786" cy="733425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36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762000" y="5311455"/>
            <a:ext cx="4872961" cy="375110"/>
          </a:xfrm>
        </p:spPr>
        <p:txBody>
          <a:bodyPr>
            <a:noAutofit/>
          </a:bodyPr>
          <a:lstStyle>
            <a:lvl1pPr marL="0" indent="0" algn="r">
              <a:defRPr sz="2400"/>
            </a:lvl1pPr>
          </a:lstStyle>
          <a:p>
            <a:pPr lvl="0"/>
            <a:r>
              <a:rPr lang="en-US" dirty="0"/>
              <a:t> Click to edit Master text styles</a:t>
            </a: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8" hasCustomPrompt="1"/>
          </p:nvPr>
        </p:nvSpPr>
        <p:spPr>
          <a:xfrm>
            <a:off x="6615358" y="412862"/>
            <a:ext cx="5434215" cy="54864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defRPr sz="24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 Click to edit Master text styles</a:t>
            </a:r>
          </a:p>
        </p:txBody>
      </p:sp>
      <p:sp>
        <p:nvSpPr>
          <p:cNvPr id="43" name="Text Placeholder 41"/>
          <p:cNvSpPr>
            <a:spLocks noGrp="1"/>
          </p:cNvSpPr>
          <p:nvPr>
            <p:ph type="body" sz="quarter" idx="19" hasCustomPrompt="1"/>
          </p:nvPr>
        </p:nvSpPr>
        <p:spPr>
          <a:xfrm>
            <a:off x="95318" y="412862"/>
            <a:ext cx="5477256" cy="548640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defRPr sz="24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 Click to edit Master text styles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999" y="1441087"/>
            <a:ext cx="738200" cy="738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391" y="3899217"/>
            <a:ext cx="768096" cy="768096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6679" y="5147166"/>
            <a:ext cx="731520" cy="73152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19" y="2570290"/>
            <a:ext cx="1005840" cy="1005840"/>
          </a:xfrm>
          <a:prstGeom prst="rect">
            <a:avLst/>
          </a:prstGeom>
        </p:spPr>
      </p:pic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6576767" y="1612293"/>
            <a:ext cx="4843707" cy="375110"/>
          </a:xfrm>
        </p:spPr>
        <p:txBody>
          <a:bodyPr>
            <a:noAutofit/>
          </a:bodyPr>
          <a:lstStyle>
            <a:lvl1pPr marL="0" indent="0">
              <a:defRPr sz="2400"/>
            </a:lvl1pPr>
          </a:lstStyle>
          <a:p>
            <a:pPr lvl="0"/>
            <a:r>
              <a:rPr lang="en-US" dirty="0"/>
              <a:t> Click to edit Master text styles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6576767" y="2845347"/>
            <a:ext cx="4843707" cy="375110"/>
          </a:xfrm>
        </p:spPr>
        <p:txBody>
          <a:bodyPr>
            <a:noAutofit/>
          </a:bodyPr>
          <a:lstStyle>
            <a:lvl1pPr marL="0" indent="0">
              <a:defRPr sz="2400"/>
            </a:lvl1pPr>
          </a:lstStyle>
          <a:p>
            <a:pPr lvl="0"/>
            <a:r>
              <a:rPr lang="en-US" dirty="0"/>
              <a:t> Click to edit Master text styles</a:t>
            </a:r>
          </a:p>
        </p:txBody>
      </p:sp>
      <p:sp>
        <p:nvSpPr>
          <p:cNvPr id="21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576767" y="4078401"/>
            <a:ext cx="4843707" cy="375110"/>
          </a:xfrm>
        </p:spPr>
        <p:txBody>
          <a:bodyPr>
            <a:noAutofit/>
          </a:bodyPr>
          <a:lstStyle>
            <a:lvl1pPr marL="0" indent="0">
              <a:defRPr sz="2400"/>
            </a:lvl1pPr>
          </a:lstStyle>
          <a:p>
            <a:pPr lvl="0"/>
            <a:r>
              <a:rPr lang="en-US" dirty="0"/>
              <a:t> Click to edit Master text styles</a:t>
            </a:r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6576767" y="5311455"/>
            <a:ext cx="4843707" cy="375110"/>
          </a:xfrm>
        </p:spPr>
        <p:txBody>
          <a:bodyPr>
            <a:noAutofit/>
          </a:bodyPr>
          <a:lstStyle>
            <a:lvl1pPr marL="0" indent="0">
              <a:defRPr sz="2400"/>
            </a:lvl1pPr>
          </a:lstStyle>
          <a:p>
            <a:pPr lvl="0"/>
            <a:r>
              <a:rPr lang="en-US" dirty="0"/>
              <a:t> Click to edit Master text styles</a:t>
            </a:r>
          </a:p>
        </p:txBody>
      </p: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547" y="22240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609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8601"/>
            <a:ext cx="10972800" cy="5829300"/>
          </a:xfrm>
        </p:spPr>
        <p:txBody>
          <a:bodyPr/>
          <a:lstStyle>
            <a:lvl1pPr marL="457200" indent="-457200">
              <a:buFont typeface="Segoe UI Light" panose="020B0502040204020203" pitchFamily="34" charset="0"/>
              <a:buChar char=" "/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1776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31" y="2467267"/>
            <a:ext cx="3340369" cy="2253221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0" y="2798064"/>
            <a:ext cx="7181850" cy="1500187"/>
          </a:xfrm>
        </p:spPr>
        <p:txBody>
          <a:bodyPr>
            <a:normAutofit/>
          </a:bodyPr>
          <a:lstStyle>
            <a:lvl1pPr marL="0" indent="0">
              <a:buNone/>
              <a:defRPr sz="4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062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onso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5281448"/>
            <a:ext cx="12192000" cy="157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609600" y="228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2AEFD4-E6D3-46FD-8FFB-2BE59ADF05A2}"/>
              </a:ext>
            </a:extLst>
          </p:cNvPr>
          <p:cNvSpPr/>
          <p:nvPr userDrawn="1"/>
        </p:nvSpPr>
        <p:spPr>
          <a:xfrm>
            <a:off x="902397" y="1281093"/>
            <a:ext cx="512433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Extended Q&amp;A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D95DBF-3E8A-4E3C-B6D4-84AF88BFA6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495" y="5610134"/>
            <a:ext cx="1587859" cy="7939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E2275F7-D15F-410F-8BE5-E56ED394A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406"/>
          <a:stretch/>
        </p:blipFill>
        <p:spPr>
          <a:xfrm>
            <a:off x="3185048" y="5793937"/>
            <a:ext cx="1853258" cy="443588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C21666DF-94A5-482E-B399-93E23C5056E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43048" y="5525078"/>
            <a:ext cx="981306" cy="9813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30E85BD-BB5E-43D7-BF6A-E43D3D63349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193574" y="5709643"/>
            <a:ext cx="2061751" cy="57755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576BC4-1394-4DA9-BDAC-80B0DB898F7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410593" y="5726953"/>
            <a:ext cx="1916152" cy="52374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6988D6-B1DF-4D94-9CBD-F8DD9DB291DE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490319" y="5753368"/>
            <a:ext cx="2259229" cy="47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81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28600"/>
            <a:ext cx="12192000" cy="914400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57300"/>
            <a:ext cx="10972800" cy="4800600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006600"/>
            <a:ext cx="8609012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95800"/>
            <a:ext cx="8609013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>
                    <a:lumMod val="10000"/>
                    <a:lumOff val="9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228600"/>
            <a:ext cx="12192000" cy="914400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99" y="1257299"/>
            <a:ext cx="5394960" cy="4800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40" y="1257300"/>
            <a:ext cx="5394960" cy="4800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228600"/>
            <a:ext cx="12192000" cy="914400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0954" y="1259416"/>
            <a:ext cx="48936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1833562"/>
            <a:ext cx="5394960" cy="42243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8794" y="1257300"/>
            <a:ext cx="48936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40" y="1833562"/>
            <a:ext cx="5394960" cy="42158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228600"/>
            <a:ext cx="12192000" cy="914400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Red)"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95801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5540" y="228600"/>
            <a:ext cx="5161659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8600"/>
            <a:ext cx="5577555" cy="58293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25541" y="2153540"/>
            <a:ext cx="4017072" cy="2147526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1B6C6CE-C61C-40D9-B8E4-CD1FC2FF3824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8629650" y="0"/>
            <a:ext cx="3562350" cy="6858000"/>
          </a:xfrm>
          <a:prstGeom prst="rect">
            <a:avLst/>
          </a:prstGeom>
          <a:effectLst>
            <a:glow rad="1422400">
              <a:schemeClr val="accent5">
                <a:lumMod val="75000"/>
                <a:alpha val="40000"/>
              </a:schemeClr>
            </a:glow>
          </a:effec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57300"/>
            <a:ext cx="10972800" cy="480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65" y="6035040"/>
            <a:ext cx="1600200" cy="645554"/>
          </a:xfrm>
          <a:prstGeom prst="rect">
            <a:avLst/>
          </a:prstGeom>
        </p:spPr>
      </p:pic>
      <p:sp>
        <p:nvSpPr>
          <p:cNvPr id="4" name="fl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76" r:id="rId8"/>
    <p:sldLayoutId id="2147483656" r:id="rId9"/>
    <p:sldLayoutId id="2147483673" r:id="rId10"/>
    <p:sldLayoutId id="2147483674" r:id="rId11"/>
    <p:sldLayoutId id="2147483675" r:id="rId12"/>
    <p:sldLayoutId id="2147483669" r:id="rId13"/>
    <p:sldLayoutId id="2147483670" r:id="rId14"/>
    <p:sldLayoutId id="2147483672" r:id="rId15"/>
    <p:sldLayoutId id="214748367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296" userDrawn="1">
          <p15:clr>
            <a:srgbClr val="F26B43"/>
          </p15:clr>
        </p15:guide>
        <p15:guide id="3" pos="384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3888" userDrawn="1">
          <p15:clr>
            <a:srgbClr val="F26B43"/>
          </p15:clr>
        </p15:guide>
        <p15:guide id="6" orient="horz" pos="3816" userDrawn="1">
          <p15:clr>
            <a:srgbClr val="F26B43"/>
          </p15:clr>
        </p15:guide>
        <p15:guide id="7" orient="horz" pos="144" userDrawn="1">
          <p15:clr>
            <a:srgbClr val="F26B43"/>
          </p15:clr>
        </p15:guide>
        <p15:guide id="8" orient="horz" pos="720" userDrawn="1">
          <p15:clr>
            <a:srgbClr val="F26B43"/>
          </p15:clr>
        </p15:guide>
        <p15:guide id="9" orient="horz" pos="7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scripting/weekend-scripter-powershell-speed-improvement-techniques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scripting/weekend-scripter-powershell-speed-improvement-techniques/" TargetMode="External"/><Relationship Id="rId2" Type="http://schemas.openxmlformats.org/officeDocument/2006/relationships/hyperlink" Target="https://github.com/DumpsterDave/MMSJazz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adwithpowershell.com/2015/11/improve-powershell-5-script-performance.html" TargetMode="External"/><Relationship Id="rId5" Type="http://schemas.openxmlformats.org/officeDocument/2006/relationships/hyperlink" Target="http://techgenix.com/working-faster-smarter-powershell/" TargetMode="External"/><Relationship Id="rId4" Type="http://schemas.openxmlformats.org/officeDocument/2006/relationships/hyperlink" Target="https://blogs.technet.microsoft.com/ashleymcglone/2017/07/12/slow-code-top-5-ways-to-make-your-powershell-scripts-run-faster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Performance </a:t>
            </a:r>
            <a:r>
              <a:rPr lang="en-US" dirty="0" err="1"/>
              <a:t>Powershell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276599" y="2650836"/>
            <a:ext cx="4150743" cy="2238432"/>
          </a:xfrm>
        </p:spPr>
        <p:txBody>
          <a:bodyPr>
            <a:normAutofit/>
          </a:bodyPr>
          <a:lstStyle/>
          <a:p>
            <a:r>
              <a:rPr lang="en-US" dirty="0"/>
              <a:t>Scott Corio</a:t>
            </a:r>
          </a:p>
          <a:p>
            <a:r>
              <a:rPr lang="en-US" dirty="0"/>
              <a:t>Infrastructure Architect</a:t>
            </a:r>
          </a:p>
          <a:p>
            <a:r>
              <a:rPr lang="en-US" dirty="0"/>
              <a:t>Mallinckrodt Pharmaceuticals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Nathan </a:t>
            </a:r>
            <a:r>
              <a:rPr lang="en-US" dirty="0" err="1"/>
              <a:t>Ziehnert</a:t>
            </a:r>
            <a:endParaRPr lang="en-US" dirty="0"/>
          </a:p>
          <a:p>
            <a:r>
              <a:rPr lang="en-US" dirty="0"/>
              <a:t>Senior Lead Consultant</a:t>
            </a:r>
          </a:p>
          <a:p>
            <a:r>
              <a:rPr lang="en-US" dirty="0"/>
              <a:t>Catapult Systems</a:t>
            </a:r>
          </a:p>
        </p:txBody>
      </p:sp>
      <p:sp>
        <p:nvSpPr>
          <p:cNvPr id="2" name="flFirstPage"/>
          <p:cNvSpPr txBox="1"/>
          <p:nvPr/>
        </p:nvSpPr>
        <p:spPr>
          <a:xfrm>
            <a:off x="0" y="6520180"/>
            <a:ext cx="184731" cy="369332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56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EFF6D-E8F4-4F65-AFB3-0437F2755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effectLst/>
        </p:spPr>
        <p:txBody>
          <a:bodyPr anchor="ctr">
            <a:normAutofit/>
          </a:bodyPr>
          <a:lstStyle/>
          <a:p>
            <a:r>
              <a:rPr lang="en-US" dirty="0"/>
              <a:t>PowerShell Don't Talk Too </a:t>
            </a:r>
            <a:r>
              <a:rPr lang="en-US" dirty="0" err="1"/>
              <a:t>Gud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2C075-3E82-45A6-B14A-D2F76F6DA4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7440" y="1257300"/>
            <a:ext cx="5394960" cy="480060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sz="2800" dirty="0"/>
              <a:t>Writing output gets in the way of the PowerShell thread</a:t>
            </a:r>
          </a:p>
          <a:p>
            <a:r>
              <a:rPr lang="en-US" sz="2800" dirty="0"/>
              <a:t>Writing to the console IS EXPENSIVE / time consuming</a:t>
            </a:r>
          </a:p>
          <a:p>
            <a:r>
              <a:rPr lang="en-US" sz="2800" dirty="0"/>
              <a:t>Writing to log files CAN be expensive</a:t>
            </a:r>
          </a:p>
        </p:txBody>
      </p:sp>
      <p:pic>
        <p:nvPicPr>
          <p:cNvPr id="6" name="Picture 5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FE768144-7A24-4535-9929-C7A35F8F6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504950"/>
            <a:ext cx="43053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26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EFF6D-E8F4-4F65-AFB3-0437F2755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effectLst/>
        </p:spPr>
        <p:txBody>
          <a:bodyPr anchor="ctr">
            <a:normAutofit/>
          </a:bodyPr>
          <a:lstStyle/>
          <a:p>
            <a:r>
              <a:rPr lang="en-US" dirty="0"/>
              <a:t>Jobs, Workflows, </a:t>
            </a:r>
            <a:r>
              <a:rPr lang="en-US" dirty="0" err="1"/>
              <a:t>Runspaces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2C075-3E82-45A6-B14A-D2F76F6DA4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257299"/>
            <a:ext cx="5105401" cy="480060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PowerShell </a:t>
            </a:r>
            <a:r>
              <a:rPr lang="en-US" sz="2800" dirty="0"/>
              <a:t>has a single-track mind</a:t>
            </a:r>
          </a:p>
          <a:p>
            <a:r>
              <a:rPr lang="en-US" sz="2800" dirty="0"/>
              <a:t>You too can become a job creator!</a:t>
            </a:r>
          </a:p>
        </p:txBody>
      </p:sp>
      <p:pic>
        <p:nvPicPr>
          <p:cNvPr id="6" name="Picture 5" descr="A picture containing toy&#10;&#10;Description automatically generated">
            <a:extLst>
              <a:ext uri="{FF2B5EF4-FFF2-40B4-BE49-F238E27FC236}">
                <a16:creationId xmlns:a16="http://schemas.microsoft.com/office/drawing/2014/main" id="{1E80F735-5EC2-488F-A988-0D074F880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2040135"/>
            <a:ext cx="5791200" cy="323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334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EBDA8-394A-4712-B611-BCA04AB91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About Some Practical Examples?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FCAA82-F320-4D0C-8289-C819CD74C1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pit commands against each other for our own amusement…</a:t>
            </a:r>
          </a:p>
          <a:p>
            <a:r>
              <a:rPr lang="en-US" dirty="0"/>
              <a:t>Let's see what happens!</a:t>
            </a:r>
          </a:p>
        </p:txBody>
      </p:sp>
    </p:spTree>
    <p:extLst>
      <p:ext uri="{BB962C8B-B14F-4D97-AF65-F5344CB8AC3E}">
        <p14:creationId xmlns:p14="http://schemas.microsoft.com/office/powerpoint/2010/main" val="1900713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vs Where-Object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Filter</a:t>
            </a:r>
            <a:br>
              <a:rPr lang="en-US" dirty="0"/>
            </a:br>
            <a:r>
              <a:rPr lang="en-US" dirty="0"/>
              <a:t>$</a:t>
            </a:r>
            <a:r>
              <a:rPr lang="en-US" dirty="0" err="1"/>
              <a:t>objs</a:t>
            </a:r>
            <a:r>
              <a:rPr lang="en-US" dirty="0"/>
              <a:t> = Get-</a:t>
            </a:r>
            <a:r>
              <a:rPr lang="en-US" dirty="0" err="1"/>
              <a:t>ChildItem</a:t>
            </a:r>
            <a:r>
              <a:rPr lang="en-US" dirty="0"/>
              <a:t> -Path C:\Windows\System32 -Filter '*.exe'</a:t>
            </a:r>
          </a:p>
          <a:p>
            <a:endParaRPr lang="en-US" dirty="0"/>
          </a:p>
          <a:p>
            <a:r>
              <a:rPr lang="en-US" dirty="0"/>
              <a:t>## Where-Object</a:t>
            </a:r>
            <a:br>
              <a:rPr lang="en-US" dirty="0"/>
            </a:br>
            <a:r>
              <a:rPr lang="en-US" dirty="0"/>
              <a:t>$</a:t>
            </a:r>
            <a:r>
              <a:rPr lang="en-US" dirty="0" err="1"/>
              <a:t>objs</a:t>
            </a:r>
            <a:r>
              <a:rPr lang="en-US" dirty="0"/>
              <a:t> = Get-</a:t>
            </a:r>
            <a:r>
              <a:rPr lang="en-US" dirty="0" err="1"/>
              <a:t>ChildItem</a:t>
            </a:r>
            <a:r>
              <a:rPr lang="en-US" dirty="0"/>
              <a:t> -Path C:\Windows\System32 </a:t>
            </a:r>
            <a:br>
              <a:rPr lang="en-US" dirty="0"/>
            </a:br>
            <a:r>
              <a:rPr lang="en-US" dirty="0"/>
              <a:t>    | Where-Object {$_.Extension -eq '.exe'}</a:t>
            </a:r>
          </a:p>
        </p:txBody>
      </p:sp>
    </p:spTree>
    <p:extLst>
      <p:ext uri="{BB962C8B-B14F-4D97-AF65-F5344CB8AC3E}">
        <p14:creationId xmlns:p14="http://schemas.microsoft.com/office/powerpoint/2010/main" val="2464371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ForEach</a:t>
            </a:r>
            <a:r>
              <a:rPr lang="en-US" dirty="0"/>
              <a:t> VS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</a:t>
            </a:r>
            <a:r>
              <a:rPr lang="en-US" dirty="0" err="1"/>
              <a:t>ForEach</a:t>
            </a:r>
            <a:br>
              <a:rPr lang="en-US" dirty="0"/>
            </a:br>
            <a:r>
              <a:rPr lang="en-US" dirty="0"/>
              <a:t>$x = 1..10000</a:t>
            </a:r>
            <a:br>
              <a:rPr lang="en-US" dirty="0"/>
            </a:br>
            <a:r>
              <a:rPr lang="en-US" dirty="0"/>
              <a:t>foreach ($</a:t>
            </a:r>
            <a:r>
              <a:rPr lang="en-US" dirty="0" err="1"/>
              <a:t>i</a:t>
            </a:r>
            <a:r>
              <a:rPr lang="en-US" dirty="0"/>
              <a:t> in $x) {</a:t>
            </a:r>
            <a:br>
              <a:rPr lang="en-US" dirty="0"/>
            </a:br>
            <a:r>
              <a:rPr lang="en-US" dirty="0"/>
              <a:t>    $</a:t>
            </a:r>
            <a:r>
              <a:rPr lang="en-US" dirty="0" err="1"/>
              <a:t>i</a:t>
            </a:r>
            <a:r>
              <a:rPr lang="en-US" dirty="0"/>
              <a:t> = ((Get-Random) * (Get-Random))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## For</a:t>
            </a:r>
            <a:br>
              <a:rPr lang="en-US" dirty="0"/>
            </a:br>
            <a:r>
              <a:rPr lang="en-US" dirty="0" err="1"/>
              <a:t>for</a:t>
            </a:r>
            <a:r>
              <a:rPr lang="en-US" dirty="0"/>
              <a:t>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10000; $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$x[$</a:t>
            </a:r>
            <a:r>
              <a:rPr lang="en-US" dirty="0" err="1"/>
              <a:t>i</a:t>
            </a:r>
            <a:r>
              <a:rPr lang="en-US" dirty="0"/>
              <a:t>] = ((Get-Random) * (Get-Random))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2607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Foreach vs .Foreach{}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</a:t>
            </a:r>
            <a:r>
              <a:rPr lang="en-US" dirty="0" err="1"/>
              <a:t>ForEach</a:t>
            </a:r>
            <a:br>
              <a:rPr lang="en-US" dirty="0"/>
            </a:br>
            <a:r>
              <a:rPr lang="en-US" dirty="0"/>
              <a:t>$x = 1..10000</a:t>
            </a:r>
            <a:br>
              <a:rPr lang="en-US" dirty="0"/>
            </a:br>
            <a:r>
              <a:rPr lang="en-US" dirty="0"/>
              <a:t>foreach ($</a:t>
            </a:r>
            <a:r>
              <a:rPr lang="en-US" dirty="0" err="1"/>
              <a:t>i</a:t>
            </a:r>
            <a:r>
              <a:rPr lang="en-US" dirty="0"/>
              <a:t> in $x) {</a:t>
            </a:r>
            <a:br>
              <a:rPr lang="en-US" dirty="0"/>
            </a:br>
            <a:r>
              <a:rPr lang="en-US" dirty="0"/>
              <a:t>    $</a:t>
            </a:r>
            <a:r>
              <a:rPr lang="en-US" dirty="0" err="1"/>
              <a:t>i</a:t>
            </a:r>
            <a:r>
              <a:rPr lang="en-US" dirty="0"/>
              <a:t> = ((Get-Random) * (Get-Random))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## .FOREACH{}</a:t>
            </a:r>
            <a:br>
              <a:rPr lang="en-US" dirty="0"/>
            </a:br>
            <a:r>
              <a:rPr lang="en-US" dirty="0"/>
              <a:t>$x = 1..10000</a:t>
            </a:r>
            <a:br>
              <a:rPr lang="en-US" dirty="0"/>
            </a:br>
            <a:r>
              <a:rPr lang="en-US" dirty="0"/>
              <a:t>$</a:t>
            </a:r>
            <a:r>
              <a:rPr lang="en-US" dirty="0" err="1"/>
              <a:t>x.Foreach</a:t>
            </a:r>
            <a:r>
              <a:rPr lang="en-US" dirty="0"/>
              <a:t>{$_ = ((Get-Random) * (Get-Random))}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706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Foreach vs |FOR-EACHOBJECT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</a:t>
            </a:r>
            <a:r>
              <a:rPr lang="en-US" dirty="0" err="1"/>
              <a:t>ForEach</a:t>
            </a:r>
            <a:br>
              <a:rPr lang="en-US" dirty="0"/>
            </a:br>
            <a:r>
              <a:rPr lang="en-US" dirty="0"/>
              <a:t>$x = 1..10000</a:t>
            </a:r>
            <a:br>
              <a:rPr lang="en-US" dirty="0"/>
            </a:br>
            <a:r>
              <a:rPr lang="en-US" dirty="0"/>
              <a:t>foreach($y in $x) {</a:t>
            </a:r>
            <a:br>
              <a:rPr lang="en-US" dirty="0"/>
            </a:br>
            <a:r>
              <a:rPr lang="en-US" dirty="0"/>
              <a:t>    $x = Get-Random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## | </a:t>
            </a:r>
            <a:r>
              <a:rPr lang="en-US" dirty="0" err="1"/>
              <a:t>ForEach</a:t>
            </a:r>
            <a:r>
              <a:rPr lang="en-US" dirty="0"/>
              <a:t>-Object</a:t>
            </a:r>
            <a:br>
              <a:rPr lang="en-US" dirty="0"/>
            </a:br>
            <a:r>
              <a:rPr lang="en-US" dirty="0"/>
              <a:t>$z = 1..10000</a:t>
            </a:r>
            <a:br>
              <a:rPr lang="en-US" dirty="0"/>
            </a:br>
            <a:r>
              <a:rPr lang="en-US" dirty="0"/>
              <a:t>$z | foreach {</a:t>
            </a:r>
            <a:br>
              <a:rPr lang="en-US" dirty="0"/>
            </a:br>
            <a:r>
              <a:rPr lang="en-US" dirty="0"/>
              <a:t>    $_ = Get-Random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39411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vs </a:t>
            </a:r>
            <a:r>
              <a:rPr lang="en-US" dirty="0" err="1"/>
              <a:t>Arraylist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</a:t>
            </a:r>
            <a:r>
              <a:rPr lang="en-US" dirty="0" err="1"/>
              <a:t>ForEach</a:t>
            </a:r>
            <a:br>
              <a:rPr lang="en-US" dirty="0"/>
            </a:br>
            <a:r>
              <a:rPr lang="nn-NO" dirty="0"/>
              <a:t>$array = @()</a:t>
            </a:r>
            <a:br>
              <a:rPr lang="nn-NO" dirty="0"/>
            </a:br>
            <a:r>
              <a:rPr lang="nn-NO" dirty="0"/>
              <a:t>for ($i = 0; $i -lt 10000; $i++) {</a:t>
            </a:r>
            <a:br>
              <a:rPr lang="nn-NO" dirty="0"/>
            </a:br>
            <a:r>
              <a:rPr lang="nn-NO" dirty="0"/>
              <a:t>    $array += $i</a:t>
            </a:r>
            <a:br>
              <a:rPr lang="nn-NO" dirty="0"/>
            </a:br>
            <a:r>
              <a:rPr lang="nn-NO" dirty="0"/>
              <a:t>}</a:t>
            </a:r>
          </a:p>
          <a:p>
            <a:endParaRPr lang="en-US" dirty="0"/>
          </a:p>
          <a:p>
            <a:r>
              <a:rPr lang="en-US" dirty="0"/>
              <a:t>## </a:t>
            </a:r>
            <a:r>
              <a:rPr lang="en-US" dirty="0" err="1"/>
              <a:t>ArrayList</a:t>
            </a:r>
            <a:br>
              <a:rPr lang="en-US" dirty="0"/>
            </a:br>
            <a:r>
              <a:rPr lang="nn-NO" dirty="0"/>
              <a:t>$list = [System.Collections.ArrayList]::new()</a:t>
            </a:r>
            <a:br>
              <a:rPr lang="nn-NO" dirty="0"/>
            </a:br>
            <a:r>
              <a:rPr lang="nn-NO" dirty="0"/>
              <a:t>for ($i = 0; $i -lt 10000; $i++) {</a:t>
            </a:r>
            <a:br>
              <a:rPr lang="nn-NO" dirty="0"/>
            </a:br>
            <a:r>
              <a:rPr lang="nn-NO" dirty="0"/>
              <a:t>    $list.Add($i)</a:t>
            </a:r>
            <a:br>
              <a:rPr lang="nn-NO" dirty="0"/>
            </a:br>
            <a:r>
              <a:rPr lang="nn-NO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873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Match vs .NET Regex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Match</a:t>
            </a:r>
            <a:br>
              <a:rPr lang="en-US" dirty="0"/>
            </a:br>
            <a:r>
              <a:rPr lang="nn-NO" dirty="0"/>
              <a:t>$Haystack = "The Quick Brown Fox Jumped Over the Lazy Brown Dog 5 Times"</a:t>
            </a:r>
            <a:br>
              <a:rPr lang="nn-NO" dirty="0"/>
            </a:br>
            <a:r>
              <a:rPr lang="nn-NO" dirty="0"/>
              <a:t>$Needle = "\ ([\d]*)\ "</a:t>
            </a:r>
            <a:br>
              <a:rPr lang="nn-NO" dirty="0"/>
            </a:br>
            <a:r>
              <a:rPr lang="nn-NO" dirty="0"/>
              <a:t>for ($i = 0; $i -lt 10000; $i++) {</a:t>
            </a:r>
            <a:br>
              <a:rPr lang="nn-NO" dirty="0"/>
            </a:br>
            <a:r>
              <a:rPr lang="nn-NO" dirty="0"/>
              <a:t>    $Haystack -replace $Needle, " $(Get-Random) "</a:t>
            </a:r>
            <a:br>
              <a:rPr lang="nn-NO" dirty="0"/>
            </a:br>
            <a:r>
              <a:rPr lang="nn-NO" dirty="0"/>
              <a:t>    $Haystack</a:t>
            </a:r>
            <a:br>
              <a:rPr lang="nn-NO" dirty="0"/>
            </a:br>
            <a:r>
              <a:rPr lang="nn-NO" dirty="0"/>
              <a:t>}</a:t>
            </a:r>
            <a:endParaRPr lang="en-US" dirty="0"/>
          </a:p>
          <a:p>
            <a:endParaRPr lang="en-US" dirty="0"/>
          </a:p>
          <a:p>
            <a:r>
              <a:rPr lang="en-US" dirty="0"/>
              <a:t>## .NET Regex</a:t>
            </a:r>
            <a:br>
              <a:rPr lang="en-US" dirty="0"/>
            </a:br>
            <a:r>
              <a:rPr lang="en-US" dirty="0"/>
              <a:t>$Haystack = "The Quick Brown Fox Jumped Over the Lazy Brown Dog 5 Times"</a:t>
            </a:r>
            <a:br>
              <a:rPr lang="en-US" dirty="0"/>
            </a:br>
            <a:r>
              <a:rPr lang="en-US" dirty="0"/>
              <a:t>$Needle = "\ ([\d]*)\ "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10000; $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[regex]::Replace($Haystack, $Needle, " $(Get-Random) ")</a:t>
            </a:r>
            <a:br>
              <a:rPr lang="en-US" dirty="0"/>
            </a:br>
            <a:r>
              <a:rPr lang="en-US" dirty="0"/>
              <a:t>}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7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Pipes vs Long 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Pipes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1000; $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Get-Item C:\Temp\Item1.txt </a:t>
            </a:r>
            <a:br>
              <a:rPr lang="en-US" dirty="0"/>
            </a:br>
            <a:r>
              <a:rPr lang="en-US" dirty="0"/>
              <a:t>        | Get-Content -Raw </a:t>
            </a:r>
            <a:br>
              <a:rPr lang="en-US" dirty="0"/>
            </a:br>
            <a:r>
              <a:rPr lang="en-US" dirty="0"/>
              <a:t>        | Out-File C:\Temp\Item1_2.txt –Force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## Long Form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1000; $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$ci = Get-Item C:\Temp\Item1.txt</a:t>
            </a:r>
            <a:br>
              <a:rPr lang="en-US" dirty="0"/>
            </a:br>
            <a:r>
              <a:rPr lang="en-US" dirty="0"/>
              <a:t>    $c = Get-Content $ci –Raw</a:t>
            </a:r>
            <a:br>
              <a:rPr lang="en-US" dirty="0"/>
            </a:br>
            <a:r>
              <a:rPr lang="en-US" dirty="0"/>
              <a:t>    Out-File -</a:t>
            </a:r>
            <a:r>
              <a:rPr lang="en-US" dirty="0" err="1"/>
              <a:t>InputObject</a:t>
            </a:r>
            <a:r>
              <a:rPr lang="en-US" dirty="0"/>
              <a:t> $c -</a:t>
            </a:r>
            <a:r>
              <a:rPr lang="en-US" dirty="0" err="1"/>
              <a:t>FilePath</a:t>
            </a:r>
            <a:r>
              <a:rPr lang="en-US" dirty="0"/>
              <a:t> C:\Temp\Item2.txt –Force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93695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 @</a:t>
            </a:r>
            <a:r>
              <a:rPr lang="en-US" dirty="0" err="1"/>
              <a:t>theznerd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 Placed 4</a:t>
            </a:r>
            <a:r>
              <a:rPr lang="en-US" baseline="30000" dirty="0"/>
              <a:t>th</a:t>
            </a:r>
            <a:r>
              <a:rPr lang="en-US" dirty="0"/>
              <a:t> in 2017 PS One-Liner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 Been scripting since Atari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 Oatmeal Creme Pies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ScottCorio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 Won some beer awards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 ~15 years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 Beer, Woodworking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Nathan </a:t>
            </a:r>
            <a:r>
              <a:rPr lang="en-US" dirty="0" err="1"/>
              <a:t>Ziehnert</a:t>
            </a:r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Scott Corio</a:t>
            </a:r>
          </a:p>
        </p:txBody>
      </p:sp>
    </p:spTree>
    <p:extLst>
      <p:ext uri="{BB962C8B-B14F-4D97-AF65-F5344CB8AC3E}">
        <p14:creationId xmlns:p14="http://schemas.microsoft.com/office/powerpoint/2010/main" val="15319019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String.Insert</a:t>
            </a:r>
            <a:r>
              <a:rPr lang="en-US" dirty="0"/>
              <a:t>() vs +=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</a:t>
            </a:r>
            <a:r>
              <a:rPr lang="en-US" dirty="0" err="1"/>
              <a:t>String.Insert</a:t>
            </a:r>
            <a:r>
              <a:rPr lang="en-US" dirty="0"/>
              <a:t>()</a:t>
            </a:r>
            <a:br>
              <a:rPr lang="en-US" dirty="0"/>
            </a:br>
            <a:r>
              <a:rPr lang="nn-NO" dirty="0"/>
              <a:t>[string]$TypeCastString1 = ""</a:t>
            </a:r>
            <a:br>
              <a:rPr lang="nn-NO" dirty="0"/>
            </a:br>
            <a:r>
              <a:rPr lang="nn-NO" dirty="0"/>
              <a:t>for ($i = 0; $i -lt 10000; $i++) {</a:t>
            </a:r>
            <a:br>
              <a:rPr lang="nn-NO" dirty="0"/>
            </a:br>
            <a:r>
              <a:rPr lang="nn-NO" dirty="0"/>
              <a:t>    $TypeCastString1 = $TypeCastString1.Insert($TypeCastString1.Length, '1')</a:t>
            </a:r>
            <a:br>
              <a:rPr lang="nn-NO" dirty="0"/>
            </a:br>
            <a:r>
              <a:rPr lang="nn-NO" dirty="0"/>
              <a:t>}</a:t>
            </a:r>
            <a:endParaRPr lang="en-US" dirty="0"/>
          </a:p>
          <a:p>
            <a:endParaRPr lang="en-US" dirty="0"/>
          </a:p>
          <a:p>
            <a:r>
              <a:rPr lang="en-US" dirty="0"/>
              <a:t>## +=</a:t>
            </a:r>
            <a:br>
              <a:rPr lang="en-US" dirty="0"/>
            </a:br>
            <a:r>
              <a:rPr lang="en-US" dirty="0"/>
              <a:t>[string]$TypeCastString2 = ""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10000; $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$TypeCastString2 += '1'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150637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String.Format</a:t>
            </a:r>
            <a:r>
              <a:rPr lang="en-US" dirty="0"/>
              <a:t>() vs -f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</a:t>
            </a:r>
            <a:r>
              <a:rPr lang="en-US" dirty="0" err="1"/>
              <a:t>String.Format</a:t>
            </a:r>
            <a:r>
              <a:rPr lang="en-US" dirty="0"/>
              <a:t>()</a:t>
            </a:r>
            <a:br>
              <a:rPr lang="en-US" dirty="0"/>
            </a:br>
            <a:r>
              <a:rPr lang="nn-NO" dirty="0"/>
              <a:t>[string]$TypeCastString3 = ""</a:t>
            </a:r>
            <a:br>
              <a:rPr lang="nn-NO" dirty="0"/>
            </a:br>
            <a:r>
              <a:rPr lang="nn-NO" dirty="0"/>
              <a:t>for ($i = 0; $i -lt 10000; $i++) {</a:t>
            </a:r>
            <a:br>
              <a:rPr lang="nn-NO" dirty="0"/>
            </a:br>
            <a:r>
              <a:rPr lang="nn-NO" dirty="0"/>
              <a:t>    $TypeCastString3 = [string]::Format("{0} {1}", (Get-Random), (Get-Random))</a:t>
            </a:r>
            <a:br>
              <a:rPr lang="nn-NO" dirty="0"/>
            </a:br>
            <a:r>
              <a:rPr lang="nn-NO" dirty="0"/>
              <a:t>}</a:t>
            </a:r>
          </a:p>
          <a:p>
            <a:endParaRPr lang="en-US" dirty="0"/>
          </a:p>
          <a:p>
            <a:r>
              <a:rPr lang="en-US" dirty="0"/>
              <a:t>## -F</a:t>
            </a:r>
            <a:br>
              <a:rPr lang="en-US" dirty="0"/>
            </a:br>
            <a:r>
              <a:rPr lang="en-US" dirty="0"/>
              <a:t>[string]$TypeCastString4 = ""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10000; $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$TypeCastString4 = "{0} {1}" -f (Get-Random), (Get-Random)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0541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Get-Content vs .NET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Get-Content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100; $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$</a:t>
            </a:r>
            <a:r>
              <a:rPr lang="en-US" dirty="0" err="1"/>
              <a:t>GcTrash</a:t>
            </a:r>
            <a:r>
              <a:rPr lang="en-US" dirty="0"/>
              <a:t> = Get-Content C:\Temp\Item3.txt -Encoding UTF8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## .NET Streams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100; $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$</a:t>
            </a:r>
            <a:r>
              <a:rPr lang="en-US" dirty="0" err="1"/>
              <a:t>StreamReader</a:t>
            </a:r>
            <a:r>
              <a:rPr lang="en-US" dirty="0"/>
              <a:t> = [</a:t>
            </a:r>
            <a:r>
              <a:rPr lang="en-US" dirty="0" err="1"/>
              <a:t>System.IO.StreamReader</a:t>
            </a:r>
            <a:r>
              <a:rPr lang="en-US" dirty="0"/>
              <a:t>]::new(</a:t>
            </a:r>
            <a:br>
              <a:rPr lang="en-US" dirty="0"/>
            </a:br>
            <a:r>
              <a:rPr lang="en-US" dirty="0"/>
              <a:t>        'C:\Temp\Item3.txt', </a:t>
            </a:r>
            <a:br>
              <a:rPr lang="en-US" dirty="0"/>
            </a:br>
            <a:r>
              <a:rPr lang="en-US" dirty="0"/>
              <a:t>        [</a:t>
            </a:r>
            <a:r>
              <a:rPr lang="en-US" dirty="0" err="1"/>
              <a:t>System.Text.Encoding</a:t>
            </a:r>
            <a:r>
              <a:rPr lang="en-US" dirty="0"/>
              <a:t>]::UTF8)</a:t>
            </a:r>
            <a:br>
              <a:rPr lang="en-US" dirty="0"/>
            </a:br>
            <a:r>
              <a:rPr lang="en-US" dirty="0"/>
              <a:t>    $</a:t>
            </a:r>
            <a:r>
              <a:rPr lang="en-US" dirty="0" err="1"/>
              <a:t>StTrash</a:t>
            </a:r>
            <a:r>
              <a:rPr lang="en-US" dirty="0"/>
              <a:t> = $</a:t>
            </a:r>
            <a:r>
              <a:rPr lang="en-US" dirty="0" err="1"/>
              <a:t>StreamReader.ReadToEndAsync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294731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Write-Host vs Write-</a:t>
            </a:r>
            <a:r>
              <a:rPr lang="en-US" dirty="0" err="1"/>
              <a:t>OutpuT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Write-Host</a:t>
            </a:r>
            <a:br>
              <a:rPr lang="en-US" dirty="0"/>
            </a:br>
            <a:r>
              <a:rPr lang="en-US" dirty="0"/>
              <a:t>for($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$iterations; $</a:t>
            </a:r>
            <a:r>
              <a:rPr lang="en-US" dirty="0" err="1"/>
              <a:t>i</a:t>
            </a:r>
            <a:r>
              <a:rPr lang="en-US" dirty="0"/>
              <a:t>++) { </a:t>
            </a:r>
            <a:br>
              <a:rPr lang="en-US" dirty="0"/>
            </a:br>
            <a:r>
              <a:rPr lang="en-US" dirty="0"/>
              <a:t>    Write-Host "The quick brown fox jumps over the lazy dog" 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## Write-</a:t>
            </a:r>
            <a:r>
              <a:rPr lang="en-US" dirty="0" err="1"/>
              <a:t>Ouput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$iterations; $</a:t>
            </a:r>
            <a:r>
              <a:rPr lang="en-US" dirty="0" err="1"/>
              <a:t>i</a:t>
            </a:r>
            <a:r>
              <a:rPr lang="en-US" dirty="0"/>
              <a:t>++) { </a:t>
            </a:r>
            <a:br>
              <a:rPr lang="en-US" dirty="0"/>
            </a:br>
            <a:r>
              <a:rPr lang="en-US" dirty="0"/>
              <a:t>    Write-Output "The quick brown fox jumps over the lazy dog" 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868186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Write-</a:t>
            </a:r>
            <a:r>
              <a:rPr lang="en-US" dirty="0" err="1"/>
              <a:t>OutpuT</a:t>
            </a:r>
            <a:r>
              <a:rPr lang="en-US" dirty="0"/>
              <a:t> vs [Console]::WriteLine()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Write-</a:t>
            </a:r>
            <a:r>
              <a:rPr lang="en-US" dirty="0" err="1"/>
              <a:t>Ouput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$iterations; $</a:t>
            </a:r>
            <a:r>
              <a:rPr lang="en-US" dirty="0" err="1"/>
              <a:t>i</a:t>
            </a:r>
            <a:r>
              <a:rPr lang="en-US" dirty="0"/>
              <a:t>++) { </a:t>
            </a:r>
            <a:br>
              <a:rPr lang="en-US" dirty="0"/>
            </a:br>
            <a:r>
              <a:rPr lang="en-US" dirty="0"/>
              <a:t>    Write-Output "The quick brown fox jumps over the lazy dog" 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## [Console]::WriteLine()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$iterations; $</a:t>
            </a:r>
            <a:r>
              <a:rPr lang="en-US" dirty="0" err="1"/>
              <a:t>i</a:t>
            </a:r>
            <a:r>
              <a:rPr lang="en-US" dirty="0"/>
              <a:t>++) { </a:t>
            </a:r>
            <a:br>
              <a:rPr lang="en-US" dirty="0"/>
            </a:br>
            <a:r>
              <a:rPr lang="en-US" dirty="0"/>
              <a:t>    [</a:t>
            </a:r>
            <a:r>
              <a:rPr lang="en-US" dirty="0" err="1"/>
              <a:t>System.Console</a:t>
            </a:r>
            <a:r>
              <a:rPr lang="en-US" dirty="0"/>
              <a:t>]::WriteLine("The quick brown fox jumps over the lazy dog") 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8023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Write-Host vs [Console]::WriteLine()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Write-Host</a:t>
            </a:r>
            <a:br>
              <a:rPr lang="en-US" dirty="0"/>
            </a:br>
            <a:r>
              <a:rPr lang="en-US" dirty="0"/>
              <a:t>for($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$iterations; $</a:t>
            </a:r>
            <a:r>
              <a:rPr lang="en-US" dirty="0" err="1"/>
              <a:t>i</a:t>
            </a:r>
            <a:r>
              <a:rPr lang="en-US" dirty="0"/>
              <a:t>++) { </a:t>
            </a:r>
            <a:br>
              <a:rPr lang="en-US" dirty="0"/>
            </a:br>
            <a:r>
              <a:rPr lang="en-US" dirty="0"/>
              <a:t>    Write-Host "The quick brown fox jumps over the lazy dog" 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## [Console]::WriteLine()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$iterations; $</a:t>
            </a:r>
            <a:r>
              <a:rPr lang="en-US" dirty="0" err="1"/>
              <a:t>i</a:t>
            </a:r>
            <a:r>
              <a:rPr lang="en-US" dirty="0"/>
              <a:t>++) { </a:t>
            </a:r>
            <a:br>
              <a:rPr lang="en-US" dirty="0"/>
            </a:br>
            <a:r>
              <a:rPr lang="en-US" dirty="0"/>
              <a:t>    [</a:t>
            </a:r>
            <a:r>
              <a:rPr lang="en-US" dirty="0" err="1"/>
              <a:t>System.Console</a:t>
            </a:r>
            <a:r>
              <a:rPr lang="en-US" dirty="0"/>
              <a:t>]::WriteLine("The quick brown fox jumps over the lazy dog") 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5521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1582400" cy="914400"/>
          </a:xfrm>
        </p:spPr>
        <p:txBody>
          <a:bodyPr/>
          <a:lstStyle/>
          <a:p>
            <a:r>
              <a:rPr lang="en-US" dirty="0"/>
              <a:t>Write-host Vs [Console]::WriteLine()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Functions</a:t>
            </a:r>
            <a:br>
              <a:rPr lang="en-US" dirty="0"/>
            </a:br>
            <a:r>
              <a:rPr lang="en-US" dirty="0"/>
              <a:t>$iterations = 1000</a:t>
            </a:r>
            <a:br>
              <a:rPr lang="en-US" dirty="0"/>
            </a:br>
            <a:r>
              <a:rPr lang="en-US" dirty="0"/>
              <a:t>function Get-</a:t>
            </a:r>
            <a:r>
              <a:rPr lang="en-US" dirty="0" err="1"/>
              <a:t>RandomSquare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    $r = Get-Random</a:t>
            </a:r>
            <a:br>
              <a:rPr lang="en-US" dirty="0"/>
            </a:br>
            <a:r>
              <a:rPr lang="en-US" dirty="0"/>
              <a:t>    return ($r * $r)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>for($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–</a:t>
            </a:r>
            <a:r>
              <a:rPr lang="en-US" dirty="0" err="1"/>
              <a:t>lt</a:t>
            </a:r>
            <a:r>
              <a:rPr lang="en-US" dirty="0"/>
              <a:t> $iterations; $</a:t>
            </a:r>
            <a:r>
              <a:rPr lang="en-US" dirty="0" err="1"/>
              <a:t>i</a:t>
            </a:r>
            <a:r>
              <a:rPr lang="en-US" dirty="0"/>
              <a:t>++){</a:t>
            </a:r>
            <a:br>
              <a:rPr lang="en-US" dirty="0"/>
            </a:br>
            <a:r>
              <a:rPr lang="en-US" dirty="0"/>
              <a:t>    $x = Get-</a:t>
            </a:r>
            <a:r>
              <a:rPr lang="en-US" dirty="0" err="1"/>
              <a:t>RandomSquare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## Inline Code</a:t>
            </a:r>
            <a:br>
              <a:rPr lang="en-US" dirty="0"/>
            </a:br>
            <a:r>
              <a:rPr lang="en-US" dirty="0"/>
              <a:t>$iterations = 1000</a:t>
            </a:r>
            <a:br>
              <a:rPr lang="en-US" dirty="0"/>
            </a:br>
            <a:r>
              <a:rPr lang="en-US" dirty="0"/>
              <a:t>for($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–</a:t>
            </a:r>
            <a:r>
              <a:rPr lang="en-US" dirty="0" err="1"/>
              <a:t>lt</a:t>
            </a:r>
            <a:r>
              <a:rPr lang="en-US" dirty="0"/>
              <a:t> $iterations; $</a:t>
            </a:r>
            <a:r>
              <a:rPr lang="en-US" dirty="0" err="1"/>
              <a:t>i</a:t>
            </a:r>
            <a:r>
              <a:rPr lang="en-US" dirty="0"/>
              <a:t>++){</a:t>
            </a:r>
            <a:br>
              <a:rPr lang="en-US" dirty="0"/>
            </a:br>
            <a:r>
              <a:rPr lang="en-US" dirty="0"/>
              <a:t>    $r = Get-Random</a:t>
            </a:r>
            <a:br>
              <a:rPr lang="en-US" dirty="0"/>
            </a:br>
            <a:r>
              <a:rPr lang="en-US" dirty="0"/>
              <a:t>    $y = ($r * $r)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554797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1582400" cy="914400"/>
          </a:xfrm>
        </p:spPr>
        <p:txBody>
          <a:bodyPr/>
          <a:lstStyle/>
          <a:p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… Filter Vs 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## Path</a:t>
            </a:r>
            <a:br>
              <a:rPr lang="en-US" dirty="0"/>
            </a:br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c:\windows\*.ini -Recurse</a:t>
            </a:r>
          </a:p>
          <a:p>
            <a:endParaRPr lang="en-US" dirty="0"/>
          </a:p>
          <a:p>
            <a:r>
              <a:rPr lang="en-US" dirty="0"/>
              <a:t>## Filter</a:t>
            </a:r>
            <a:br>
              <a:rPr lang="en-US" dirty="0"/>
            </a:br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c:\windows -Recurse –Filter *.</a:t>
            </a:r>
            <a:r>
              <a:rPr lang="en-US" dirty="0" err="1"/>
              <a:t>ini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0136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1582400" cy="914400"/>
          </a:xfrm>
        </p:spPr>
        <p:txBody>
          <a:bodyPr/>
          <a:lstStyle/>
          <a:p>
            <a:r>
              <a:rPr lang="en-US" dirty="0"/>
              <a:t>Functions vs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 Function</a:t>
            </a:r>
            <a:br>
              <a:rPr lang="en-US" dirty="0"/>
            </a:br>
            <a:r>
              <a:rPr lang="en-US" dirty="0" err="1"/>
              <a:t>function</a:t>
            </a:r>
            <a:r>
              <a:rPr lang="en-US" dirty="0"/>
              <a:t> Get-</a:t>
            </a:r>
            <a:r>
              <a:rPr lang="en-US" dirty="0" err="1"/>
              <a:t>RandomSquare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    $r = Get-Random</a:t>
            </a:r>
            <a:br>
              <a:rPr lang="en-US" dirty="0"/>
            </a:br>
            <a:r>
              <a:rPr lang="en-US" dirty="0"/>
              <a:t>    return ($r * $r)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$iterations; $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$x = Get-</a:t>
            </a:r>
            <a:r>
              <a:rPr lang="en-US" dirty="0" err="1"/>
              <a:t>RandomSquare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# Code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$iterations; $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$r = Get-Random</a:t>
            </a:r>
            <a:br>
              <a:rPr lang="en-US" dirty="0"/>
            </a:br>
            <a:r>
              <a:rPr lang="en-US" dirty="0"/>
              <a:t>    $y = ($r * $r)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521796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1582400" cy="914400"/>
          </a:xfrm>
        </p:spPr>
        <p:txBody>
          <a:bodyPr/>
          <a:lstStyle/>
          <a:p>
            <a:r>
              <a:rPr lang="en-US" dirty="0"/>
              <a:t>Where-Object vs 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#Loop Filter with a Second Loop to copy to the new array</a:t>
            </a:r>
            <a:br>
              <a:rPr lang="en-US" dirty="0"/>
            </a:br>
            <a:r>
              <a:rPr lang="en-US" dirty="0"/>
              <a:t>$Filtered = [</a:t>
            </a:r>
            <a:r>
              <a:rPr lang="en-US" dirty="0" err="1"/>
              <a:t>System.Collections.ArrayList</a:t>
            </a:r>
            <a:r>
              <a:rPr lang="en-US" dirty="0"/>
              <a:t>]::new()</a:t>
            </a:r>
            <a:br>
              <a:rPr lang="en-US" dirty="0"/>
            </a:br>
            <a:r>
              <a:rPr lang="en-US" dirty="0"/>
              <a:t>    $all = Get-</a:t>
            </a:r>
            <a:r>
              <a:rPr lang="en-US" dirty="0" err="1"/>
              <a:t>ChildItem</a:t>
            </a:r>
            <a:r>
              <a:rPr lang="en-US" dirty="0"/>
              <a:t> -Path C:\Windows\System32</a:t>
            </a:r>
            <a:br>
              <a:rPr lang="en-US" dirty="0"/>
            </a:br>
            <a:r>
              <a:rPr lang="en-US" dirty="0"/>
              <a:t>    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$</a:t>
            </a:r>
            <a:r>
              <a:rPr lang="en-US" dirty="0" err="1"/>
              <a:t>all.Count</a:t>
            </a:r>
            <a:r>
              <a:rPr lang="en-US" dirty="0"/>
              <a:t>; $</a:t>
            </a:r>
            <a:r>
              <a:rPr lang="en-US" dirty="0" err="1"/>
              <a:t>i</a:t>
            </a:r>
            <a:r>
              <a:rPr lang="en-US" dirty="0"/>
              <a:t>++)</a:t>
            </a:r>
            <a:br>
              <a:rPr lang="en-US" dirty="0"/>
            </a:br>
            <a:r>
              <a:rPr lang="en-US" dirty="0"/>
              <a:t>    {</a:t>
            </a:r>
            <a:br>
              <a:rPr lang="en-US" dirty="0"/>
            </a:br>
            <a:r>
              <a:rPr lang="en-US" dirty="0"/>
              <a:t>        if($all[$</a:t>
            </a:r>
            <a:r>
              <a:rPr lang="en-US" dirty="0" err="1"/>
              <a:t>i</a:t>
            </a:r>
            <a:r>
              <a:rPr lang="en-US" dirty="0"/>
              <a:t>].Extension -eq '.exe') {</a:t>
            </a:r>
            <a:br>
              <a:rPr lang="en-US" dirty="0"/>
            </a:br>
            <a:r>
              <a:rPr lang="en-US" dirty="0"/>
              <a:t>            [void]$</a:t>
            </a:r>
            <a:r>
              <a:rPr lang="en-US" dirty="0" err="1"/>
              <a:t>Filtered.Add</a:t>
            </a:r>
            <a:r>
              <a:rPr lang="en-US" dirty="0"/>
              <a:t>($</a:t>
            </a:r>
            <a:r>
              <a:rPr lang="en-US" dirty="0" err="1"/>
              <a:t>i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}</a:t>
            </a:r>
            <a:br>
              <a:rPr lang="en-US" dirty="0"/>
            </a:br>
            <a:r>
              <a:rPr lang="en-US" dirty="0"/>
              <a:t>    }</a:t>
            </a:r>
            <a:br>
              <a:rPr lang="en-US" dirty="0"/>
            </a:br>
            <a:r>
              <a:rPr lang="en-US" dirty="0"/>
              <a:t>    $</a:t>
            </a:r>
            <a:r>
              <a:rPr lang="en-US" dirty="0" err="1"/>
              <a:t>objs</a:t>
            </a:r>
            <a:r>
              <a:rPr lang="en-US" dirty="0"/>
              <a:t> = [</a:t>
            </a:r>
            <a:r>
              <a:rPr lang="en-US" dirty="0" err="1"/>
              <a:t>System.Object</a:t>
            </a:r>
            <a:r>
              <a:rPr lang="en-US" dirty="0"/>
              <a:t>[]]::new($</a:t>
            </a:r>
            <a:r>
              <a:rPr lang="en-US" dirty="0" err="1"/>
              <a:t>Filtered.Count</a:t>
            </a:r>
            <a:r>
              <a:rPr lang="en-US" dirty="0"/>
              <a:t>) </a:t>
            </a:r>
            <a:br>
              <a:rPr lang="en-US" dirty="0"/>
            </a:br>
            <a:r>
              <a:rPr lang="en-US" dirty="0"/>
              <a:t>    for($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$</a:t>
            </a:r>
            <a:r>
              <a:rPr lang="en-US" dirty="0" err="1"/>
              <a:t>Filtered.Count</a:t>
            </a:r>
            <a:r>
              <a:rPr lang="en-US" dirty="0"/>
              <a:t>; $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    $</a:t>
            </a:r>
            <a:r>
              <a:rPr lang="en-US" dirty="0" err="1"/>
              <a:t>objs</a:t>
            </a:r>
            <a:r>
              <a:rPr lang="en-US" dirty="0"/>
              <a:t>[$</a:t>
            </a:r>
            <a:r>
              <a:rPr lang="en-US" dirty="0" err="1"/>
              <a:t>i</a:t>
            </a:r>
            <a:r>
              <a:rPr lang="en-US" dirty="0"/>
              <a:t>] = $all[$Filtered[$</a:t>
            </a:r>
            <a:r>
              <a:rPr lang="en-US" dirty="0" err="1"/>
              <a:t>i</a:t>
            </a:r>
            <a:r>
              <a:rPr lang="en-US" dirty="0"/>
              <a:t>]]</a:t>
            </a:r>
            <a:br>
              <a:rPr lang="en-US" dirty="0"/>
            </a:br>
            <a:r>
              <a:rPr lang="en-US" dirty="0"/>
              <a:t>    }</a:t>
            </a:r>
            <a:br>
              <a:rPr lang="en-US" dirty="0"/>
            </a:br>
            <a:r>
              <a:rPr lang="en-US" dirty="0"/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4081749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71220-329C-4F2C-B88A-92046475E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increase performance?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8CC94-04F9-4B72-A318-0800474A8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8000" dirty="0"/>
              <a:t>Buy a faster computer!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 you for attending our TEDx talk.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BF0D3-D692-436E-A35C-A5408BFE9651}"/>
              </a:ext>
            </a:extLst>
          </p:cNvPr>
          <p:cNvSpPr txBox="1"/>
          <p:nvPr/>
        </p:nvSpPr>
        <p:spPr>
          <a:xfrm>
            <a:off x="6713951" y="58747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927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1582400" cy="914400"/>
          </a:xfrm>
        </p:spPr>
        <p:txBody>
          <a:bodyPr/>
          <a:lstStyle/>
          <a:p>
            <a:r>
              <a:rPr lang="en-US" dirty="0"/>
              <a:t>Where-Object vs 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 Loop Filter with a Second Loop to copy to the new array</a:t>
            </a:r>
            <a:br>
              <a:rPr lang="en-US" dirty="0"/>
            </a:br>
            <a:r>
              <a:rPr lang="en-US" dirty="0"/>
              <a:t> $Filtered = [</a:t>
            </a:r>
            <a:r>
              <a:rPr lang="en-US" dirty="0" err="1"/>
              <a:t>System.Collections.ArrayList</a:t>
            </a:r>
            <a:r>
              <a:rPr lang="en-US" dirty="0"/>
              <a:t>]::new()</a:t>
            </a:r>
            <a:br>
              <a:rPr lang="en-US" dirty="0"/>
            </a:br>
            <a:r>
              <a:rPr lang="en-US" dirty="0"/>
              <a:t>$all = Get-</a:t>
            </a:r>
            <a:r>
              <a:rPr lang="en-US" dirty="0" err="1"/>
              <a:t>ChildItem</a:t>
            </a:r>
            <a:r>
              <a:rPr lang="en-US" dirty="0"/>
              <a:t> -Path C:\Windows\System32</a:t>
            </a:r>
            <a:br>
              <a:rPr lang="en-US" dirty="0"/>
            </a:br>
            <a:r>
              <a:rPr lang="en-US" dirty="0"/>
              <a:t>for ($</a:t>
            </a:r>
            <a:r>
              <a:rPr lang="en-US" dirty="0" err="1"/>
              <a:t>i</a:t>
            </a:r>
            <a:r>
              <a:rPr lang="en-US" dirty="0"/>
              <a:t> = 0; $</a:t>
            </a:r>
            <a:r>
              <a:rPr lang="en-US" dirty="0" err="1"/>
              <a:t>i</a:t>
            </a:r>
            <a:r>
              <a:rPr lang="en-US" dirty="0"/>
              <a:t> -</a:t>
            </a:r>
            <a:r>
              <a:rPr lang="en-US" dirty="0" err="1"/>
              <a:t>lt</a:t>
            </a:r>
            <a:r>
              <a:rPr lang="en-US" dirty="0"/>
              <a:t> $</a:t>
            </a:r>
            <a:r>
              <a:rPr lang="en-US" dirty="0" err="1"/>
              <a:t>all.Count</a:t>
            </a:r>
            <a:r>
              <a:rPr lang="en-US" dirty="0"/>
              <a:t>; $</a:t>
            </a:r>
            <a:r>
              <a:rPr lang="en-US" dirty="0" err="1"/>
              <a:t>i</a:t>
            </a:r>
            <a:r>
              <a:rPr lang="en-US" dirty="0"/>
              <a:t>++)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    if($all[$</a:t>
            </a:r>
            <a:r>
              <a:rPr lang="en-US" dirty="0" err="1"/>
              <a:t>i</a:t>
            </a:r>
            <a:r>
              <a:rPr lang="en-US" dirty="0"/>
              <a:t>].Extension -eq '.exe') {</a:t>
            </a:r>
            <a:br>
              <a:rPr lang="en-US" dirty="0"/>
            </a:br>
            <a:r>
              <a:rPr lang="en-US" dirty="0"/>
              <a:t>        [void]$</a:t>
            </a:r>
            <a:r>
              <a:rPr lang="en-US" dirty="0" err="1"/>
              <a:t>Filtered.Add</a:t>
            </a:r>
            <a:r>
              <a:rPr lang="en-US" dirty="0"/>
              <a:t>($all[$</a:t>
            </a:r>
            <a:r>
              <a:rPr lang="en-US" dirty="0" err="1"/>
              <a:t>i</a:t>
            </a:r>
            <a:r>
              <a:rPr lang="en-US" dirty="0"/>
              <a:t>])</a:t>
            </a:r>
            <a:br>
              <a:rPr lang="en-US" dirty="0"/>
            </a:br>
            <a:r>
              <a:rPr lang="en-US" dirty="0"/>
              <a:t>    }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>$2objs = $</a:t>
            </a:r>
            <a:r>
              <a:rPr lang="en-US" dirty="0" err="1"/>
              <a:t>Filtered.ToArray</a:t>
            </a:r>
            <a:r>
              <a:rPr lang="en-US" dirty="0"/>
              <a:t>()</a:t>
            </a:r>
          </a:p>
          <a:p>
            <a:endParaRPr lang="en-US" dirty="0"/>
          </a:p>
          <a:p>
            <a:r>
              <a:rPr lang="en-US" dirty="0"/>
              <a:t># Where-Object</a:t>
            </a:r>
            <a:br>
              <a:rPr lang="en-US" dirty="0"/>
            </a:br>
            <a:r>
              <a:rPr lang="en-US" dirty="0"/>
              <a:t>$</a:t>
            </a:r>
            <a:r>
              <a:rPr lang="en-US" dirty="0" err="1"/>
              <a:t>wobjs</a:t>
            </a:r>
            <a:r>
              <a:rPr lang="en-US" dirty="0"/>
              <a:t> = Get-</a:t>
            </a:r>
            <a:r>
              <a:rPr lang="en-US" dirty="0" err="1"/>
              <a:t>ChildItem</a:t>
            </a:r>
            <a:r>
              <a:rPr lang="en-US" dirty="0"/>
              <a:t> -Path C:\Windows\System32 `</a:t>
            </a:r>
            <a:br>
              <a:rPr lang="en-US" dirty="0"/>
            </a:br>
            <a:r>
              <a:rPr lang="en-US" dirty="0"/>
              <a:t>         | Where-Object {$_.Extension -eq '.exe'} </a:t>
            </a:r>
          </a:p>
        </p:txBody>
      </p:sp>
    </p:spTree>
    <p:extLst>
      <p:ext uri="{BB962C8B-B14F-4D97-AF65-F5344CB8AC3E}">
        <p14:creationId xmlns:p14="http://schemas.microsoft.com/office/powerpoint/2010/main" val="661604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1D3C-2D2B-4A5B-982C-2AF7BC1D6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1582400" cy="914400"/>
          </a:xfrm>
        </p:spPr>
        <p:txBody>
          <a:bodyPr/>
          <a:lstStyle/>
          <a:p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… Filter Vs 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43E6-B3D2-4332-A6F2-B5A9677B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 Path</a:t>
            </a:r>
            <a:br>
              <a:rPr lang="en-US" dirty="0"/>
            </a:br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c:\windows\inf\*.ini </a:t>
            </a:r>
          </a:p>
          <a:p>
            <a:endParaRPr lang="en-US" dirty="0"/>
          </a:p>
          <a:p>
            <a:r>
              <a:rPr lang="en-US" dirty="0"/>
              <a:t># Filter</a:t>
            </a:r>
            <a:br>
              <a:rPr lang="en-US" dirty="0"/>
            </a:br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c:\windows\inf –Filter *.</a:t>
            </a:r>
            <a:r>
              <a:rPr lang="en-US" dirty="0" err="1"/>
              <a:t>ini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18995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CD63-66D1-4286-9579-7B3ED13B0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Tabs vs Spaces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2D8D731-54D7-48A9-B5A3-2878AF885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1356561"/>
            <a:ext cx="8229600" cy="4602078"/>
          </a:xfrm>
        </p:spPr>
      </p:pic>
    </p:spTree>
    <p:extLst>
      <p:ext uri="{BB962C8B-B14F-4D97-AF65-F5344CB8AC3E}">
        <p14:creationId xmlns:p14="http://schemas.microsoft.com/office/powerpoint/2010/main" val="42505230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5701E-E10F-4A24-927B-93D0D15A6F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Tabs or Spaces Faster?</a:t>
            </a:r>
          </a:p>
        </p:txBody>
      </p:sp>
    </p:spTree>
    <p:extLst>
      <p:ext uri="{BB962C8B-B14F-4D97-AF65-F5344CB8AC3E}">
        <p14:creationId xmlns:p14="http://schemas.microsoft.com/office/powerpoint/2010/main" val="38220380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CD63-66D1-4286-9579-7B3ED13B0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Tabs vs Spaces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475B8-BB8D-4DF9-8ADD-E9480D0FF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Just kidding, it's totally vanity…</a:t>
            </a:r>
          </a:p>
          <a:p>
            <a:r>
              <a:rPr lang="en-US" sz="3600" dirty="0"/>
              <a:t>NEVER TRUST ANYONE</a:t>
            </a:r>
          </a:p>
          <a:p>
            <a:pPr lvl="1"/>
            <a:r>
              <a:rPr lang="en-US" sz="3200" dirty="0"/>
              <a:t>Install an extension in your favorite ISE to make sure you catch text gremlins</a:t>
            </a:r>
          </a:p>
        </p:txBody>
      </p:sp>
    </p:spTree>
    <p:extLst>
      <p:ext uri="{BB962C8B-B14F-4D97-AF65-F5344CB8AC3E}">
        <p14:creationId xmlns:p14="http://schemas.microsoft.com/office/powerpoint/2010/main" val="29112762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F79C-627A-4F2D-A23C-53DB41F1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Speed Driven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3EB59-7CCA-4D04-9CB2-5E97F0BD6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Get your script functional first</a:t>
            </a:r>
          </a:p>
          <a:p>
            <a:r>
              <a:rPr lang="en-US" sz="2800" dirty="0"/>
              <a:t>Leverage Measure-Command to time sections of code</a:t>
            </a:r>
          </a:p>
          <a:p>
            <a:r>
              <a:rPr lang="en-US" sz="2800" dirty="0"/>
              <a:t>Reduce queries</a:t>
            </a:r>
          </a:p>
          <a:p>
            <a:r>
              <a:rPr lang="en-US" sz="2800" dirty="0"/>
              <a:t>Variable extraction from objects</a:t>
            </a:r>
          </a:p>
          <a:p>
            <a:r>
              <a:rPr lang="en-US" sz="2800" dirty="0"/>
              <a:t>Respect the left-to-right process</a:t>
            </a:r>
          </a:p>
          <a:p>
            <a:r>
              <a:rPr lang="en-US" sz="2800" dirty="0"/>
              <a:t>Break loops!</a:t>
            </a:r>
          </a:p>
          <a:p>
            <a:r>
              <a:rPr lang="en-US" sz="2800" dirty="0"/>
              <a:t>Multithread it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https://devblogs.microsoft.com/scripting/weekend-scripter-powershell-speed-improvement-techniques/</a:t>
            </a:r>
            <a:r>
              <a:rPr lang="en-US" dirty="0"/>
              <a:t> 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043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F79C-627A-4F2D-A23C-53DB41F1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 what you know, Then learn what to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3EB59-7CCA-4D04-9CB2-5E97F0BD6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Get your script functional first</a:t>
            </a:r>
          </a:p>
          <a:p>
            <a:r>
              <a:rPr lang="en-US" sz="2800" dirty="0"/>
              <a:t>Learning what works faster can only happen when you're not trying to learn what works…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2581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F79C-627A-4F2D-A23C-53DB41F1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3EB59-7CCA-4D04-9CB2-5E97F0BD6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Measure-Command</a:t>
            </a:r>
          </a:p>
          <a:p>
            <a:pPr lvl="1"/>
            <a:r>
              <a:rPr lang="en-US" sz="2600" dirty="0"/>
              <a:t>Works in almost all cases</a:t>
            </a:r>
          </a:p>
          <a:p>
            <a:r>
              <a:rPr lang="en-US" sz="2800" dirty="0"/>
              <a:t>Get-Date … DO STUFF … Get-Date</a:t>
            </a:r>
          </a:p>
          <a:p>
            <a:r>
              <a:rPr lang="en-US" sz="2800" dirty="0"/>
              <a:t>Trace-Command (not for the faint of heart)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9789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F79C-627A-4F2D-A23C-53DB41F1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Yo</a:t>
            </a:r>
            <a:r>
              <a:rPr lang="en-US" dirty="0"/>
              <a:t> Dawg, I heard </a:t>
            </a:r>
            <a:r>
              <a:rPr lang="en-US" dirty="0" err="1"/>
              <a:t>yOu</a:t>
            </a:r>
            <a:r>
              <a:rPr lang="en-US" dirty="0"/>
              <a:t> like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3EB59-7CCA-4D04-9CB2-5E97F0BD6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Gather filtered Query data (or gather, then filter)</a:t>
            </a:r>
          </a:p>
          <a:p>
            <a:r>
              <a:rPr lang="en-US" sz="2800" dirty="0"/>
              <a:t>Query additional data about the filtered data at once (if supported – no foreach)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671745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F79C-627A-4F2D-A23C-53DB41F1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Once, Cut Twice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3EB59-7CCA-4D04-9CB2-5E97F0BD6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Extract object properties to a separate variable when they'll be used more than a few times</a:t>
            </a:r>
          </a:p>
          <a:p>
            <a:r>
              <a:rPr lang="en-US" sz="2800" dirty="0"/>
              <a:t>Each time you extract an object property, </a:t>
            </a:r>
            <a:r>
              <a:rPr lang="en-US" sz="2800" strike="sngStrike" dirty="0"/>
              <a:t>an angel loses its wings </a:t>
            </a:r>
            <a:r>
              <a:rPr lang="en-US" sz="2800" dirty="0"/>
              <a:t>PowerShell re-evaluates the property value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6078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E9A93-7659-49BC-9060-552AD81B9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55B81-B279-4CE5-8ABC-6116CD23C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 performance is often relative and situational</a:t>
            </a:r>
          </a:p>
          <a:p>
            <a:pPr lvl="1"/>
            <a:r>
              <a:rPr lang="en-US" dirty="0"/>
              <a:t>What works for one script may not work for the next</a:t>
            </a:r>
          </a:p>
          <a:p>
            <a:pPr lvl="1"/>
            <a:r>
              <a:rPr lang="en-US" dirty="0"/>
              <a:t>What works on one machine may not work on the next</a:t>
            </a:r>
          </a:p>
          <a:p>
            <a:pPr lvl="1"/>
            <a:r>
              <a:rPr lang="en-US" dirty="0"/>
              <a:t>What worked when you tested it will never work when you need it (Murphy’s Law)</a:t>
            </a:r>
          </a:p>
          <a:p>
            <a:r>
              <a:rPr lang="en-US" dirty="0"/>
              <a:t>There are almost always exceptions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2297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F79C-627A-4F2D-A23C-53DB41F1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Just Like English… Left To Right, Top To butt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3EB59-7CCA-4D04-9CB2-5E97F0BD6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PowerShell interprets condition checks (for example: </a:t>
            </a:r>
            <a:r>
              <a:rPr lang="en-US" sz="2800" i="1" dirty="0"/>
              <a:t>if</a:t>
            </a:r>
            <a:r>
              <a:rPr lang="en-US" sz="2800" dirty="0"/>
              <a:t>, </a:t>
            </a:r>
            <a:r>
              <a:rPr lang="en-US" sz="2800" i="1" dirty="0"/>
              <a:t>case</a:t>
            </a:r>
            <a:r>
              <a:rPr lang="en-US" sz="2800" dirty="0"/>
              <a:t>, etc.) left to right and top to bottom</a:t>
            </a:r>
          </a:p>
          <a:p>
            <a:r>
              <a:rPr lang="en-US" sz="2800" dirty="0"/>
              <a:t>Put your most likely result as far top-left as possible</a:t>
            </a:r>
          </a:p>
        </p:txBody>
      </p:sp>
    </p:spTree>
    <p:extLst>
      <p:ext uri="{BB962C8B-B14F-4D97-AF65-F5344CB8AC3E}">
        <p14:creationId xmlns:p14="http://schemas.microsoft.com/office/powerpoint/2010/main" val="4429006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CD63-66D1-4286-9579-7B3ED13B0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Don't Forget To Take A Break!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475B8-BB8D-4DF9-8ADD-E9480D0FF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If you can't filter your data, and must loop through it…</a:t>
            </a:r>
          </a:p>
          <a:p>
            <a:r>
              <a:rPr lang="en-US" sz="2800" dirty="0"/>
              <a:t>Break your loops when you:</a:t>
            </a:r>
          </a:p>
          <a:p>
            <a:pPr lvl="1"/>
            <a:r>
              <a:rPr lang="en-US" sz="2400" dirty="0"/>
              <a:t>Have the data you need</a:t>
            </a:r>
          </a:p>
          <a:p>
            <a:pPr lvl="1"/>
            <a:r>
              <a:rPr lang="en-US" sz="2400" dirty="0"/>
              <a:t>Have performed the action you wanted to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3871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DC052-7109-49DC-A9EE-C56B01AA5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Hold Up… What is </a:t>
            </a:r>
            <a:r>
              <a:rPr lang="en-US" dirty="0" err="1"/>
              <a:t>MultiThreading</a:t>
            </a:r>
            <a:r>
              <a:rPr lang="en-US" dirty="0"/>
              <a:t>?!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011D3-50AE-46C3-9F0B-726F6F0A7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Threads are a component of a process that Asynchronously execute commands/instructions.</a:t>
            </a:r>
          </a:p>
          <a:p>
            <a:r>
              <a:rPr lang="en-US" sz="2800" dirty="0"/>
              <a:t>They share resources and memory.</a:t>
            </a:r>
          </a:p>
          <a:p>
            <a:r>
              <a:rPr lang="en-US" sz="2800" dirty="0"/>
              <a:t>Typically used for performance. </a:t>
            </a:r>
          </a:p>
          <a:p>
            <a:pPr lvl="1"/>
            <a:r>
              <a:rPr lang="en-US" sz="2400" dirty="0"/>
              <a:t>Break-up Large workloads into asynchronous tasks.</a:t>
            </a:r>
          </a:p>
          <a:p>
            <a:pPr lvl="1"/>
            <a:r>
              <a:rPr lang="en-US" sz="2400" dirty="0"/>
              <a:t>Preventing GUIs from being unresponsive.</a:t>
            </a:r>
          </a:p>
          <a:p>
            <a:pPr lvl="1"/>
            <a:r>
              <a:rPr lang="en-US" sz="2400" dirty="0"/>
              <a:t>Isolate actions and prevent variable collisions. </a:t>
            </a:r>
          </a:p>
          <a:p>
            <a:r>
              <a:rPr lang="en-US" sz="2800" dirty="0"/>
              <a:t>Can run under different credentials than the main process or other threads.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7213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EDEBFAD-2155-440D-88B3-4BEA4DED2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Jobs, Workflows, and </a:t>
            </a:r>
            <a:r>
              <a:rPr lang="en-US" dirty="0" err="1"/>
              <a:t>runspaces</a:t>
            </a:r>
            <a:r>
              <a:rPr lang="en-US" dirty="0"/>
              <a:t>, oh my!</a:t>
            </a:r>
          </a:p>
        </p:txBody>
      </p:sp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1BE2B00E-8AB0-4FFC-AEDE-63940C0ECE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4825339"/>
              </p:ext>
            </p:extLst>
          </p:nvPr>
        </p:nvGraphicFramePr>
        <p:xfrm>
          <a:off x="611688" y="1905000"/>
          <a:ext cx="10972800" cy="25958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16159668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819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249889848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520712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Workflows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Runspaces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705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Run Space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Background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Foreground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Either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76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Threading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Single Threaded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Multi-Threaded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41114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Runs 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Separate Process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Thread/Process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621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Thread Safety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Built-In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Available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45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Pass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Reference*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1244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Min PowerShell Ver.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2.0**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2.0***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19223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2573592-C25E-413B-A402-F9CA1C17CA81}"/>
              </a:ext>
            </a:extLst>
          </p:cNvPr>
          <p:cNvSpPr txBox="1"/>
          <p:nvPr/>
        </p:nvSpPr>
        <p:spPr>
          <a:xfrm>
            <a:off x="609600" y="4953000"/>
            <a:ext cx="61400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*When using a Key-Value Pair, other data is passed </a:t>
            </a:r>
            <a:r>
              <a:rPr lang="en-US" dirty="0" err="1"/>
              <a:t>ByCopy</a:t>
            </a:r>
            <a:endParaRPr lang="en-US" dirty="0"/>
          </a:p>
          <a:p>
            <a:r>
              <a:rPr lang="en-US" dirty="0"/>
              <a:t>** Scheduled Jobs require v3, debugging requires v5</a:t>
            </a:r>
          </a:p>
          <a:p>
            <a:r>
              <a:rPr lang="en-US" dirty="0"/>
              <a:t>*** Debugging requires v5</a:t>
            </a:r>
          </a:p>
        </p:txBody>
      </p:sp>
    </p:spTree>
    <p:extLst>
      <p:ext uri="{BB962C8B-B14F-4D97-AF65-F5344CB8AC3E}">
        <p14:creationId xmlns:p14="http://schemas.microsoft.com/office/powerpoint/2010/main" val="13575807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FC894-E028-48B2-8A11-CD7EB174F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</a:t>
            </a:r>
            <a:r>
              <a:rPr lang="en-US" dirty="0" err="1"/>
              <a:t>JObs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15BCD-179E-4536-B3B2-C122EE7B0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## Easy, but entirely useless for a script</a:t>
            </a:r>
            <a:br>
              <a:rPr lang="en-US" dirty="0"/>
            </a:br>
            <a:r>
              <a:rPr lang="en-US" dirty="0"/>
              <a:t>Start-Job –</a:t>
            </a:r>
            <a:r>
              <a:rPr lang="en-US" dirty="0" err="1"/>
              <a:t>ScriptBlock</a:t>
            </a:r>
            <a:r>
              <a:rPr lang="en-US" dirty="0"/>
              <a:t> {}</a:t>
            </a:r>
          </a:p>
          <a:p>
            <a:endParaRPr lang="en-US" dirty="0"/>
          </a:p>
          <a:p>
            <a:r>
              <a:rPr lang="en-US" dirty="0"/>
              <a:t>## Moderate, but does not scale well (also not pretty to work with the output)</a:t>
            </a:r>
            <a:br>
              <a:rPr lang="en-US" dirty="0"/>
            </a:br>
            <a:r>
              <a:rPr lang="en-US" dirty="0"/>
              <a:t>Foreach($thing in $things){Start-Job –</a:t>
            </a:r>
            <a:r>
              <a:rPr lang="en-US" dirty="0" err="1"/>
              <a:t>ScriptBlock</a:t>
            </a:r>
            <a:r>
              <a:rPr lang="en-US" dirty="0"/>
              <a:t> {}}</a:t>
            </a:r>
            <a:br>
              <a:rPr lang="en-US" dirty="0"/>
            </a:br>
            <a:r>
              <a:rPr lang="en-US" dirty="0"/>
              <a:t>Get-Job | Wait-Job | Out-Null</a:t>
            </a:r>
            <a:br>
              <a:rPr lang="en-US" dirty="0"/>
            </a:br>
            <a:r>
              <a:rPr lang="en-US" dirty="0"/>
              <a:t>Get-Job | Receive-Job | Remove-Job</a:t>
            </a:r>
          </a:p>
          <a:p>
            <a:endParaRPr lang="en-US" dirty="0"/>
          </a:p>
          <a:p>
            <a:r>
              <a:rPr lang="en-US" dirty="0"/>
              <a:t>## "Hard", but throttles…</a:t>
            </a:r>
            <a:br>
              <a:rPr lang="en-US" dirty="0"/>
            </a:br>
            <a:r>
              <a:rPr lang="en-US" dirty="0"/>
              <a:t>https://devblogs.microsoft.com/powershell/scaling-and-queuing-powershell-background-jobs/</a:t>
            </a:r>
          </a:p>
        </p:txBody>
      </p:sp>
    </p:spTree>
    <p:extLst>
      <p:ext uri="{BB962C8B-B14F-4D97-AF65-F5344CB8AC3E}">
        <p14:creationId xmlns:p14="http://schemas.microsoft.com/office/powerpoint/2010/main" val="26022404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FC894-E028-48B2-8A11-CD7EB174F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Workflows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15BCD-179E-4536-B3B2-C122EE7B0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## Throttling out of the box! (v4 and greater)</a:t>
            </a:r>
            <a:br>
              <a:rPr lang="en-US" dirty="0"/>
            </a:br>
            <a:r>
              <a:rPr lang="en-US" dirty="0"/>
              <a:t>Workflow Invoke-Things {</a:t>
            </a:r>
            <a:br>
              <a:rPr lang="en-US" dirty="0"/>
            </a:br>
            <a:r>
              <a:rPr lang="en-US" dirty="0"/>
              <a:t>	param([int]$</a:t>
            </a:r>
            <a:r>
              <a:rPr lang="en-US" dirty="0" err="1"/>
              <a:t>ThrottleLimit</a:t>
            </a:r>
            <a:r>
              <a:rPr lang="en-US" dirty="0"/>
              <a:t> = 5)</a:t>
            </a:r>
            <a:br>
              <a:rPr lang="en-US" dirty="0"/>
            </a:br>
            <a:r>
              <a:rPr lang="en-US" dirty="0"/>
              <a:t>	foreach –parallel –</a:t>
            </a:r>
            <a:r>
              <a:rPr lang="en-US" dirty="0" err="1"/>
              <a:t>throttlelimit</a:t>
            </a:r>
            <a:r>
              <a:rPr lang="en-US" dirty="0"/>
              <a:t> $</a:t>
            </a:r>
            <a:r>
              <a:rPr lang="en-US" dirty="0" err="1"/>
              <a:t>ThrottleLimit</a:t>
            </a:r>
            <a:r>
              <a:rPr lang="en-US" dirty="0"/>
              <a:t>($thing in $things)</a:t>
            </a:r>
            <a:br>
              <a:rPr lang="en-US" dirty="0"/>
            </a:br>
            <a:r>
              <a:rPr lang="en-US" dirty="0"/>
              <a:t>	{</a:t>
            </a:r>
            <a:br>
              <a:rPr lang="en-US" dirty="0"/>
            </a:br>
            <a:r>
              <a:rPr lang="en-US" dirty="0"/>
              <a:t>		## DO THINGS</a:t>
            </a:r>
            <a:br>
              <a:rPr lang="en-US" dirty="0"/>
            </a:br>
            <a:r>
              <a:rPr lang="en-US" dirty="0"/>
              <a:t>	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294257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FC894-E028-48B2-8A11-CD7EB174F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</a:t>
            </a:r>
            <a:r>
              <a:rPr lang="en-US" dirty="0" err="1"/>
              <a:t>Runspaces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15BCD-179E-4536-B3B2-C122EE7B0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## Getting Started</a:t>
            </a:r>
            <a:br>
              <a:rPr lang="en-US" dirty="0"/>
            </a:br>
            <a:r>
              <a:rPr lang="en-US" dirty="0"/>
              <a:t>$</a:t>
            </a:r>
            <a:r>
              <a:rPr lang="en-US" dirty="0" err="1"/>
              <a:t>RunspacePool</a:t>
            </a:r>
            <a:r>
              <a:rPr lang="en-US" dirty="0"/>
              <a:t> = [</a:t>
            </a:r>
            <a:r>
              <a:rPr lang="en-US" dirty="0" err="1"/>
              <a:t>runspacefactory</a:t>
            </a:r>
            <a:r>
              <a:rPr lang="en-US" dirty="0"/>
              <a:t>]::</a:t>
            </a:r>
            <a:r>
              <a:rPr lang="en-US" dirty="0" err="1"/>
              <a:t>CreateRunspacePool</a:t>
            </a:r>
            <a:r>
              <a:rPr lang="en-US" dirty="0"/>
              <a:t>(1, 5) </a:t>
            </a:r>
            <a:br>
              <a:rPr lang="en-US" dirty="0"/>
            </a:br>
            <a:r>
              <a:rPr lang="en-US" dirty="0"/>
              <a:t>$</a:t>
            </a:r>
            <a:r>
              <a:rPr lang="en-US" dirty="0" err="1"/>
              <a:t>RunspacePool.Open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$PowerShell = [</a:t>
            </a:r>
            <a:r>
              <a:rPr lang="en-US" dirty="0" err="1"/>
              <a:t>powershell</a:t>
            </a:r>
            <a:r>
              <a:rPr lang="en-US" dirty="0"/>
              <a:t>]::Create()</a:t>
            </a:r>
            <a:br>
              <a:rPr lang="en-US" dirty="0"/>
            </a:br>
            <a:r>
              <a:rPr lang="en-US" dirty="0"/>
              <a:t>$</a:t>
            </a:r>
            <a:r>
              <a:rPr lang="en-US" dirty="0" err="1"/>
              <a:t>PowerShell.Runspace.Name</a:t>
            </a:r>
            <a:r>
              <a:rPr lang="en-US" dirty="0"/>
              <a:t> = "Name"</a:t>
            </a:r>
            <a:br>
              <a:rPr lang="en-US" dirty="0"/>
            </a:br>
            <a:r>
              <a:rPr lang="en-US" dirty="0"/>
              <a:t>$</a:t>
            </a:r>
            <a:r>
              <a:rPr lang="en-US" dirty="0" err="1"/>
              <a:t>PowerShell.RunspacePool</a:t>
            </a:r>
            <a:r>
              <a:rPr lang="en-US" dirty="0"/>
              <a:t> = $</a:t>
            </a:r>
            <a:r>
              <a:rPr lang="en-US" dirty="0" err="1"/>
              <a:t>RunspacePool</a:t>
            </a:r>
            <a:br>
              <a:rPr lang="en-US" dirty="0"/>
            </a:br>
            <a:r>
              <a:rPr lang="en-US" dirty="0"/>
              <a:t>$</a:t>
            </a:r>
            <a:r>
              <a:rPr lang="en-US" dirty="0" err="1"/>
              <a:t>PowerShell.AddScript</a:t>
            </a:r>
            <a:r>
              <a:rPr lang="en-US" dirty="0"/>
              <a:t>({</a:t>
            </a:r>
            <a:br>
              <a:rPr lang="en-US" dirty="0"/>
            </a:br>
            <a:r>
              <a:rPr lang="en-US" dirty="0"/>
              <a:t>	## DO STUFF</a:t>
            </a:r>
            <a:br>
              <a:rPr lang="en-US" dirty="0"/>
            </a:br>
            <a:r>
              <a:rPr lang="en-US" dirty="0"/>
              <a:t>})</a:t>
            </a:r>
            <a:br>
              <a:rPr lang="en-US" dirty="0"/>
            </a:br>
            <a:r>
              <a:rPr lang="en-US" dirty="0"/>
              <a:t>$</a:t>
            </a:r>
            <a:r>
              <a:rPr lang="en-US" dirty="0" err="1"/>
              <a:t>PowerShell.BeginInvoke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 More information</a:t>
            </a:r>
            <a:br>
              <a:rPr lang="en-US" dirty="0"/>
            </a:br>
            <a:r>
              <a:rPr lang="en-US" dirty="0"/>
              <a:t>https://devblogs.microsoft.com/scripting/beginning-use-of-powershell-runspaces-part-1/</a:t>
            </a:r>
          </a:p>
        </p:txBody>
      </p:sp>
    </p:spTree>
    <p:extLst>
      <p:ext uri="{BB962C8B-B14F-4D97-AF65-F5344CB8AC3E}">
        <p14:creationId xmlns:p14="http://schemas.microsoft.com/office/powerpoint/2010/main" val="37092472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EDEBFAD-2155-440D-88B3-4BEA4DED2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Why, When, And How Many "Threads"?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A095B-D64D-405E-9EE3-AA2C24565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57300"/>
            <a:ext cx="10972800" cy="4533900"/>
          </a:xfrm>
        </p:spPr>
        <p:txBody>
          <a:bodyPr/>
          <a:lstStyle/>
          <a:p>
            <a:r>
              <a:rPr lang="en-US" sz="2800" dirty="0"/>
              <a:t>ROI Calculation</a:t>
            </a:r>
          </a:p>
          <a:p>
            <a:pPr lvl="1"/>
            <a:r>
              <a:rPr lang="en-US" sz="2400" dirty="0"/>
              <a:t>Jobs, </a:t>
            </a:r>
            <a:r>
              <a:rPr lang="en-US" sz="2400" dirty="0" err="1"/>
              <a:t>Runspaces</a:t>
            </a:r>
            <a:r>
              <a:rPr lang="en-US" sz="2400" dirty="0"/>
              <a:t>, and Workflows take time to setup and teardown</a:t>
            </a:r>
          </a:p>
          <a:p>
            <a:pPr lvl="1"/>
            <a:r>
              <a:rPr lang="en-US" sz="2400" dirty="0"/>
              <a:t>Multithreading code can be hard to read and understand</a:t>
            </a:r>
          </a:p>
          <a:p>
            <a:r>
              <a:rPr lang="en-US" sz="2800" dirty="0"/>
              <a:t>How many threads will you benefit from?</a:t>
            </a:r>
          </a:p>
          <a:p>
            <a:pPr lvl="1"/>
            <a:r>
              <a:rPr lang="en-US" sz="2400" dirty="0"/>
              <a:t>It depends…</a:t>
            </a:r>
          </a:p>
          <a:p>
            <a:pPr lvl="1"/>
            <a:r>
              <a:rPr lang="en-US" sz="2400" dirty="0"/>
              <a:t>You almost always never want to run ALL jobs simultaneously</a:t>
            </a:r>
          </a:p>
          <a:p>
            <a:pPr lvl="1"/>
            <a:r>
              <a:rPr lang="en-US" sz="2400" dirty="0"/>
              <a:t>The more jobs you run… the slower your jobs run…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078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578707-768D-44E4-9F29-E5EC3DA279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Jobs, Workflows, and </a:t>
            </a:r>
            <a:r>
              <a:rPr lang="en-US" dirty="0" err="1"/>
              <a:t>Runspaces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0868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3178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582E55FC-86B4-425E-8097-99B2DCE0ED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1400" y="2286000"/>
            <a:ext cx="6959600" cy="391477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EF9C7E-E229-4E42-A202-8FD479FD93C8}"/>
              </a:ext>
            </a:extLst>
          </p:cNvPr>
          <p:cNvSpPr txBox="1"/>
          <p:nvPr/>
        </p:nvSpPr>
        <p:spPr>
          <a:xfrm>
            <a:off x="304800" y="381000"/>
            <a:ext cx="7924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Okay jokers…</a:t>
            </a:r>
          </a:p>
          <a:p>
            <a:r>
              <a:rPr lang="en-US" sz="5400" dirty="0"/>
              <a:t>How do we </a:t>
            </a:r>
            <a:r>
              <a:rPr lang="en-US" sz="5400" i="1" dirty="0"/>
              <a:t>actually</a:t>
            </a:r>
            <a:r>
              <a:rPr lang="en-US" sz="5400" dirty="0"/>
              <a:t> increase </a:t>
            </a:r>
          </a:p>
          <a:p>
            <a:r>
              <a:rPr lang="en-US" sz="5400" dirty="0"/>
              <a:t>performance?</a:t>
            </a:r>
          </a:p>
        </p:txBody>
      </p:sp>
    </p:spTree>
    <p:extLst>
      <p:ext uri="{BB962C8B-B14F-4D97-AF65-F5344CB8AC3E}">
        <p14:creationId xmlns:p14="http://schemas.microsoft.com/office/powerpoint/2010/main" val="28952784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E60C6C-F4B1-4AF9-8042-8E9D9458A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Resources/Additional Reading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0665D2-6D6D-4D58-BEBF-4D58739D1F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https://github.com/DumpsterDave/MMSJazz</a:t>
            </a:r>
            <a:endParaRPr lang="en-US" dirty="0"/>
          </a:p>
          <a:p>
            <a:r>
              <a:rPr lang="en-US" dirty="0">
                <a:hlinkClick r:id="rId3"/>
              </a:rPr>
              <a:t>https://devblogs.microsoft.com/scripting/weekend-scripter-powershell-speed-improvement-techniques/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https://blogs.technet.microsoft.com/ashleymcglone/2017/07/12/slow-code-top-5-ways-to-make-your-powershell-scripts-run-faster/</a:t>
            </a:r>
            <a:r>
              <a:rPr lang="en-US" dirty="0"/>
              <a:t> </a:t>
            </a:r>
          </a:p>
          <a:p>
            <a:r>
              <a:rPr lang="en-US" dirty="0">
                <a:hlinkClick r:id="rId5"/>
              </a:rPr>
              <a:t>http://techgenix.com/working-faster-smarter-powershell/</a:t>
            </a:r>
            <a:r>
              <a:rPr lang="en-US" dirty="0"/>
              <a:t> </a:t>
            </a:r>
          </a:p>
          <a:p>
            <a:r>
              <a:rPr lang="en-US" dirty="0">
                <a:hlinkClick r:id="rId6"/>
              </a:rPr>
              <a:t>https://www.madwithpowershell.com/2015/11/improve-powershell-5-script-performance.html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7953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F79C-627A-4F2D-A23C-53DB41F1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the Difference between Me and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3EB59-7CCA-4D04-9CB2-5E97F0BD6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Backend Code Differences</a:t>
            </a:r>
          </a:p>
          <a:p>
            <a:pPr lvl="1"/>
            <a:r>
              <a:rPr lang="en-US" sz="2400" dirty="0"/>
              <a:t>Array vs </a:t>
            </a:r>
            <a:r>
              <a:rPr lang="en-US" sz="2400" dirty="0" err="1"/>
              <a:t>Generic.List</a:t>
            </a:r>
            <a:r>
              <a:rPr lang="en-US" sz="2400" dirty="0"/>
              <a:t> / </a:t>
            </a:r>
            <a:r>
              <a:rPr lang="en-US" sz="2400" dirty="0" err="1"/>
              <a:t>ArrayList</a:t>
            </a:r>
            <a:endParaRPr lang="en-US" sz="2400" dirty="0"/>
          </a:p>
          <a:p>
            <a:r>
              <a:rPr lang="en-US" sz="2800" dirty="0"/>
              <a:t>Memory Management</a:t>
            </a:r>
          </a:p>
          <a:p>
            <a:r>
              <a:rPr lang="en-US" sz="2800" dirty="0"/>
              <a:t>Location of processing</a:t>
            </a:r>
          </a:p>
          <a:p>
            <a:pPr lvl="1"/>
            <a:r>
              <a:rPr lang="en-US" sz="2400" i="1" dirty="0"/>
              <a:t>"Filter left, format right…"</a:t>
            </a:r>
          </a:p>
          <a:p>
            <a:r>
              <a:rPr lang="en-US" sz="2800" dirty="0"/>
              <a:t>Queries, Queries, Queries!</a:t>
            </a:r>
          </a:p>
          <a:p>
            <a:r>
              <a:rPr lang="en-US" sz="2800" dirty="0"/>
              <a:t>Output is an additional process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Dr. Dre ft Eminem &amp; Xzibit - What's the Difference">
            <a:hlinkClick r:id="" action="ppaction://media"/>
            <a:extLst>
              <a:ext uri="{FF2B5EF4-FFF2-40B4-BE49-F238E27FC236}">
                <a16:creationId xmlns:a16="http://schemas.microsoft.com/office/drawing/2014/main" id="{AB079073-8DF9-446F-BD63-69966A60A75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600" end="228323.208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81200" y="6057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328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EFF6D-E8F4-4F65-AFB3-0437F2755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effectLst/>
        </p:spPr>
        <p:txBody>
          <a:bodyPr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Leave the Pipes to the plumbers</a:t>
            </a:r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1DB652DB-B009-473D-803A-F748C17D6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" y="1567052"/>
            <a:ext cx="5394960" cy="4181094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2C075-3E82-45A6-B14A-D2F76F6DA4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7440" y="1257300"/>
            <a:ext cx="5394960" cy="480060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Pipes are great for one-liners from the command line… not always for scripts.</a:t>
            </a:r>
          </a:p>
          <a:p>
            <a:r>
              <a:rPr lang="en-US" sz="2800" dirty="0">
                <a:solidFill>
                  <a:schemeClr val="tx1"/>
                </a:solidFill>
              </a:rPr>
              <a:t>The pipeline can add overhead by passing an entire object rather than just the needed properties</a:t>
            </a:r>
          </a:p>
          <a:p>
            <a:r>
              <a:rPr lang="en-US" sz="2800" dirty="0">
                <a:solidFill>
                  <a:schemeClr val="tx1"/>
                </a:solidFill>
              </a:rPr>
              <a:t>HOWEVER, </a:t>
            </a:r>
            <a:r>
              <a:rPr lang="en-US" sz="2800" dirty="0"/>
              <a:t>pipes do have the added benefit of a lower memory footprint…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10163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EFF6D-E8F4-4F65-AFB3-0437F2755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effectLst/>
        </p:spPr>
        <p:txBody>
          <a:bodyPr anchor="ctr">
            <a:normAutofit/>
          </a:bodyPr>
          <a:lstStyle/>
          <a:p>
            <a:r>
              <a:rPr lang="en-US" dirty="0"/>
              <a:t>.NET Type Method Men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2C075-3E82-45A6-B14A-D2F76F6DA4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257299"/>
            <a:ext cx="5394960" cy="480060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.NET Methods can be faster than their "syntactical sugar" counterparts (e.g. </a:t>
            </a:r>
            <a:r>
              <a:rPr lang="en-US" sz="2800" dirty="0"/>
              <a:t>.Add() vs +=)</a:t>
            </a:r>
          </a:p>
          <a:p>
            <a:r>
              <a:rPr lang="en-US" sz="2800" dirty="0"/>
              <a:t>.NET Methods can be faster than their cmdlet counterparts</a:t>
            </a:r>
          </a:p>
          <a:p>
            <a:r>
              <a:rPr lang="en-US" sz="2800" dirty="0">
                <a:solidFill>
                  <a:schemeClr val="tx1"/>
                </a:solidFill>
              </a:rPr>
              <a:t>You can expose the available </a:t>
            </a:r>
            <a:r>
              <a:rPr lang="en-US" sz="2800" dirty="0"/>
              <a:t>methods by executing Get-Member, but it's probably faster to look at the Microsoft Docs</a:t>
            </a:r>
          </a:p>
        </p:txBody>
      </p:sp>
      <p:pic>
        <p:nvPicPr>
          <p:cNvPr id="6" name="Picture 5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5952B9FD-DA74-4F52-B8F5-4C0BF16EE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262402"/>
            <a:ext cx="5304930" cy="279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919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EFF6D-E8F4-4F65-AFB3-0437F2755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effectLst/>
        </p:spPr>
        <p:txBody>
          <a:bodyPr anchor="ctr">
            <a:normAutofit/>
          </a:bodyPr>
          <a:lstStyle/>
          <a:p>
            <a:r>
              <a:rPr lang="en-US" dirty="0"/>
              <a:t>.NET Type Method Men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2C075-3E82-45A6-B14A-D2F76F6DA4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8" y="1257299"/>
            <a:ext cx="6019801" cy="480060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sz="2800" dirty="0"/>
              <a:t>To find your type in Microsoft Docs – append ".</a:t>
            </a:r>
            <a:r>
              <a:rPr lang="en-US" sz="2800" dirty="0" err="1"/>
              <a:t>GetType</a:t>
            </a:r>
            <a:r>
              <a:rPr lang="en-US" sz="2800" dirty="0"/>
              <a:t>().</a:t>
            </a:r>
            <a:r>
              <a:rPr lang="en-US" sz="2800" dirty="0" err="1"/>
              <a:t>FullName</a:t>
            </a:r>
            <a:r>
              <a:rPr lang="en-US" sz="2800" dirty="0"/>
              <a:t>" to your variable and Bing the result: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e.g.</a:t>
            </a:r>
            <a:br>
              <a:rPr lang="en-US" sz="2800" dirty="0"/>
            </a:br>
            <a:r>
              <a:rPr lang="nn-NO" sz="24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"site:docs.microsoft.com System.String"</a:t>
            </a:r>
            <a:endParaRPr lang="en-US" sz="2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6" name="Picture 5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5952B9FD-DA74-4F52-B8F5-4C0BF16EE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2262402"/>
            <a:ext cx="5304930" cy="279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729392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Jazz">
      <a:dk1>
        <a:srgbClr val="0C0C0C"/>
      </a:dk1>
      <a:lt1>
        <a:srgbClr val="FFFFFF"/>
      </a:lt1>
      <a:dk2>
        <a:srgbClr val="282A79"/>
      </a:dk2>
      <a:lt2>
        <a:srgbClr val="E2D4F7"/>
      </a:lt2>
      <a:accent1>
        <a:srgbClr val="C5AAEF"/>
      </a:accent1>
      <a:accent2>
        <a:srgbClr val="FFC61F"/>
      </a:accent2>
      <a:accent3>
        <a:srgbClr val="363AD9"/>
      </a:accent3>
      <a:accent4>
        <a:srgbClr val="2FE81C"/>
      </a:accent4>
      <a:accent5>
        <a:srgbClr val="6E2BD7"/>
      </a:accent5>
      <a:accent6>
        <a:srgbClr val="282A79"/>
      </a:accent6>
      <a:hlink>
        <a:srgbClr val="8A53DE"/>
      </a:hlink>
      <a:folHlink>
        <a:srgbClr val="8688E8"/>
      </a:folHlink>
    </a:clrScheme>
    <a:fontScheme name="MMS 2017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C67C035E-9B1C-4484-A318-BE092AC5521E}" vid="{0A64C0E4-2D7C-40A0-8AD9-465A964F5F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66787FB9552CF40BFF026EAAC52FBCA" ma:contentTypeVersion="11" ma:contentTypeDescription="Create a new document." ma:contentTypeScope="" ma:versionID="2ed11b2951b71aca28e6ba8b18805bb0">
  <xsd:schema xmlns:xsd="http://www.w3.org/2001/XMLSchema" xmlns:xs="http://www.w3.org/2001/XMLSchema" xmlns:p="http://schemas.microsoft.com/office/2006/metadata/properties" xmlns:ns2="0f628621-369a-46c7-83bd-de17ca407533" xmlns:ns3="994c1987-0261-432a-b2ef-a9da39f1b5e2" targetNamespace="http://schemas.microsoft.com/office/2006/metadata/properties" ma:root="true" ma:fieldsID="86e9b361b53a3abe9d7febc1e69b8376" ns2:_="" ns3:_="">
    <xsd:import namespace="0f628621-369a-46c7-83bd-de17ca407533"/>
    <xsd:import namespace="994c1987-0261-432a-b2ef-a9da39f1b5e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628621-369a-46c7-83bd-de17ca40753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4c1987-0261-432a-b2ef-a9da39f1b5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FF96CB3-579C-4369-8AB2-D91B353AC245}">
  <ds:schemaRefs>
    <ds:schemaRef ds:uri="http://purl.org/dc/dcmitype/"/>
    <ds:schemaRef ds:uri="http://www.w3.org/XML/1998/namespace"/>
    <ds:schemaRef ds:uri="http://schemas.microsoft.com/office/2006/documentManagement/types"/>
    <ds:schemaRef ds:uri="0f628621-369a-46c7-83bd-de17ca407533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994c1987-0261-432a-b2ef-a9da39f1b5e2"/>
  </ds:schemaRefs>
</ds:datastoreItem>
</file>

<file path=customXml/itemProps2.xml><?xml version="1.0" encoding="utf-8"?>
<ds:datastoreItem xmlns:ds="http://schemas.openxmlformats.org/officeDocument/2006/customXml" ds:itemID="{43542BB8-022C-40FE-A268-491142681E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628621-369a-46c7-83bd-de17ca407533"/>
    <ds:schemaRef ds:uri="994c1987-0261-432a-b2ef-a9da39f1b5e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9099B0-B9E3-45A6-848D-7EA25626C07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3104</TotalTime>
  <Words>1168</Words>
  <Application>Microsoft Office PowerPoint</Application>
  <PresentationFormat>Widescreen</PresentationFormat>
  <Paragraphs>260</Paragraphs>
  <Slides>50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Calibri</vt:lpstr>
      <vt:lpstr>Consolas</vt:lpstr>
      <vt:lpstr>Courier New</vt:lpstr>
      <vt:lpstr>Segoe UI</vt:lpstr>
      <vt:lpstr>Segoe UI Light</vt:lpstr>
      <vt:lpstr>Segoe UI Semibold</vt:lpstr>
      <vt:lpstr>Wingdings 3</vt:lpstr>
      <vt:lpstr>Slice</vt:lpstr>
      <vt:lpstr>Performance Powershell</vt:lpstr>
      <vt:lpstr>PowerPoint Presentation</vt:lpstr>
      <vt:lpstr>How do we increase performance? </vt:lpstr>
      <vt:lpstr>disclaimer</vt:lpstr>
      <vt:lpstr>PowerPoint Presentation</vt:lpstr>
      <vt:lpstr>What's the Difference between Me and You?</vt:lpstr>
      <vt:lpstr>Leave the Pipes to the plumbers</vt:lpstr>
      <vt:lpstr>.NET Type Method Men</vt:lpstr>
      <vt:lpstr>.NET Type Method Men</vt:lpstr>
      <vt:lpstr>PowerShell Don't Talk Too Gud</vt:lpstr>
      <vt:lpstr>Jobs, Workflows, Runspaces</vt:lpstr>
      <vt:lpstr>So What About Some Practical Examples?</vt:lpstr>
      <vt:lpstr>Filter vs Where-Object</vt:lpstr>
      <vt:lpstr>ForEach VS For</vt:lpstr>
      <vt:lpstr>Foreach vs .Foreach{}</vt:lpstr>
      <vt:lpstr>Foreach vs |FOR-EACHOBJECT</vt:lpstr>
      <vt:lpstr>Array vs Arraylist</vt:lpstr>
      <vt:lpstr>Match vs .NET Regex</vt:lpstr>
      <vt:lpstr>Pipes vs Long Form</vt:lpstr>
      <vt:lpstr>String.Insert() vs +=</vt:lpstr>
      <vt:lpstr>String.Format() vs -f</vt:lpstr>
      <vt:lpstr>Get-Content vs .NET Streams</vt:lpstr>
      <vt:lpstr>Write-Host vs Write-OutpuT</vt:lpstr>
      <vt:lpstr>Write-OutpuT vs [Console]::WriteLine()</vt:lpstr>
      <vt:lpstr>Write-Host vs [Console]::WriteLine()</vt:lpstr>
      <vt:lpstr>Write-host Vs [Console]::WriteLine()</vt:lpstr>
      <vt:lpstr>Get-ChildItem… Filter Vs Path</vt:lpstr>
      <vt:lpstr>Functions vs Code</vt:lpstr>
      <vt:lpstr>Where-Object vs For Loop</vt:lpstr>
      <vt:lpstr>Where-Object vs For Loop</vt:lpstr>
      <vt:lpstr>Get-ChildItem… Filter Vs Path</vt:lpstr>
      <vt:lpstr>Tabs vs Spaces</vt:lpstr>
      <vt:lpstr>PowerPoint Presentation</vt:lpstr>
      <vt:lpstr>Tabs vs Spaces</vt:lpstr>
      <vt:lpstr>Practical Speed Driven Development</vt:lpstr>
      <vt:lpstr>Do what you know, Then learn what to Change</vt:lpstr>
      <vt:lpstr>Measuring Performance</vt:lpstr>
      <vt:lpstr>Yo Dawg, I heard yOu like Queries</vt:lpstr>
      <vt:lpstr>Measure Once, Cut Twice</vt:lpstr>
      <vt:lpstr>Just Like English… Left To Right, Top To butt</vt:lpstr>
      <vt:lpstr>Don't Forget To Take A Break!</vt:lpstr>
      <vt:lpstr>Hold Up… What is MultiThreading?!</vt:lpstr>
      <vt:lpstr>Jobs, Workflows, and runspaces, oh my!</vt:lpstr>
      <vt:lpstr>Creating JObs</vt:lpstr>
      <vt:lpstr>Creating Workflows</vt:lpstr>
      <vt:lpstr>Creating Runspaces</vt:lpstr>
      <vt:lpstr>Why, When, And How Many "Threads"?</vt:lpstr>
      <vt:lpstr>PowerPoint Presentation</vt:lpstr>
      <vt:lpstr>PowerPoint Presentation</vt:lpstr>
      <vt:lpstr>Resources/Additional Reading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Powershell</dc:title>
  <dc:creator>Nathan Ziehnert</dc:creator>
  <cp:lastModifiedBy>Nathan Ziehnert</cp:lastModifiedBy>
  <cp:revision>203</cp:revision>
  <dcterms:created xsi:type="dcterms:W3CDTF">2019-11-04T06:52:00Z</dcterms:created>
  <dcterms:modified xsi:type="dcterms:W3CDTF">2019-11-08T17:46:40Z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12ad69f-4850-464b-9f29-c492bafb7623_Enabled">
    <vt:lpwstr>True</vt:lpwstr>
  </property>
  <property fmtid="{D5CDD505-2E9C-101B-9397-08002B2CF9AE}" pid="3" name="MSIP_Label_d12ad69f-4850-464b-9f29-c492bafb7623_SiteId">
    <vt:lpwstr>d0659de2-684e-49bd-9b1f-1fd4cd0942d9</vt:lpwstr>
  </property>
  <property fmtid="{D5CDD505-2E9C-101B-9397-08002B2CF9AE}" pid="4" name="MSIP_Label_d12ad69f-4850-464b-9f29-c492bafb7623_Owner">
    <vt:lpwstr>nathan.ziehnert@catapultsystems.com</vt:lpwstr>
  </property>
  <property fmtid="{D5CDD505-2E9C-101B-9397-08002B2CF9AE}" pid="5" name="MSIP_Label_d12ad69f-4850-464b-9f29-c492bafb7623_SetDate">
    <vt:lpwstr>2019-11-04T06:52:18.1077729Z</vt:lpwstr>
  </property>
  <property fmtid="{D5CDD505-2E9C-101B-9397-08002B2CF9AE}" pid="6" name="MSIP_Label_d12ad69f-4850-464b-9f29-c492bafb7623_Name">
    <vt:lpwstr>Sensitive (General Business)</vt:lpwstr>
  </property>
  <property fmtid="{D5CDD505-2E9C-101B-9397-08002B2CF9AE}" pid="7" name="MSIP_Label_d12ad69f-4850-464b-9f29-c492bafb7623_Application">
    <vt:lpwstr>Microsoft Azure Information Protection</vt:lpwstr>
  </property>
  <property fmtid="{D5CDD505-2E9C-101B-9397-08002B2CF9AE}" pid="8" name="MSIP_Label_d12ad69f-4850-464b-9f29-c492bafb7623_ActionId">
    <vt:lpwstr>4ef736f2-29b8-4b5b-a9f3-b5bc8831090b</vt:lpwstr>
  </property>
  <property fmtid="{D5CDD505-2E9C-101B-9397-08002B2CF9AE}" pid="9" name="MSIP_Label_d12ad69f-4850-464b-9f29-c492bafb7623_Extended_MSFT_Method">
    <vt:lpwstr>Automatic</vt:lpwstr>
  </property>
  <property fmtid="{D5CDD505-2E9C-101B-9397-08002B2CF9AE}" pid="10" name="Sensitivity">
    <vt:lpwstr>Sensitive (General Business)</vt:lpwstr>
  </property>
</Properties>
</file>